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4" r:id="rId1"/>
  </p:sldMasterIdLst>
  <p:notesMasterIdLst>
    <p:notesMasterId r:id="rId32"/>
  </p:notesMasterIdLst>
  <p:sldIdLst>
    <p:sldId id="256" r:id="rId2"/>
    <p:sldId id="338" r:id="rId3"/>
    <p:sldId id="339" r:id="rId4"/>
    <p:sldId id="340" r:id="rId5"/>
    <p:sldId id="345" r:id="rId6"/>
    <p:sldId id="346" r:id="rId7"/>
    <p:sldId id="347" r:id="rId8"/>
    <p:sldId id="348" r:id="rId9"/>
    <p:sldId id="355" r:id="rId10"/>
    <p:sldId id="356" r:id="rId11"/>
    <p:sldId id="344" r:id="rId12"/>
    <p:sldId id="367" r:id="rId13"/>
    <p:sldId id="342" r:id="rId14"/>
    <p:sldId id="341" r:id="rId15"/>
    <p:sldId id="343" r:id="rId16"/>
    <p:sldId id="332" r:id="rId17"/>
    <p:sldId id="333" r:id="rId18"/>
    <p:sldId id="336" r:id="rId19"/>
    <p:sldId id="337" r:id="rId20"/>
    <p:sldId id="351" r:id="rId21"/>
    <p:sldId id="352" r:id="rId22"/>
    <p:sldId id="350" r:id="rId23"/>
    <p:sldId id="353" r:id="rId24"/>
    <p:sldId id="354" r:id="rId25"/>
    <p:sldId id="357" r:id="rId26"/>
    <p:sldId id="369" r:id="rId27"/>
    <p:sldId id="359" r:id="rId28"/>
    <p:sldId id="363" r:id="rId29"/>
    <p:sldId id="366" r:id="rId30"/>
    <p:sldId id="368" r:id="rId3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 snapToGrid="0">
      <p:cViewPr varScale="1">
        <p:scale>
          <a:sx n="60" d="100"/>
          <a:sy n="60" d="100"/>
        </p:scale>
        <p:origin x="908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Gypsy\Dropbox\City%20Urban%20Affairs%20Report\REDACT-Businesses_2013_2016%20by%20City%20of%20St%20Pete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Gypsy\Documents\PACT\Agenda%202010\Plan%20for%20a%20Seamless%20Southside%20New%20Computer\Tables%20from%20Summary%20City%20Youth%20Employment%20Programs%20-%20Published%20in%202015%20061215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/>
              <a:t>New Business Registrations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'Yearly comp'!$A$9</c:f>
              <c:strCache>
                <c:ptCount val="1"/>
                <c:pt idx="0">
                  <c:v>CRA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'Yearly comp'!$B$8:$E$8</c:f>
              <c:numCache>
                <c:formatCode>General</c:formatCode>
                <c:ptCount val="4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</c:numCache>
            </c:numRef>
          </c:cat>
          <c:val>
            <c:numRef>
              <c:f>'Yearly comp'!$B$9:$E$9</c:f>
              <c:numCache>
                <c:formatCode>General</c:formatCode>
                <c:ptCount val="4"/>
                <c:pt idx="0">
                  <c:v>113</c:v>
                </c:pt>
                <c:pt idx="1">
                  <c:v>178</c:v>
                </c:pt>
                <c:pt idx="2">
                  <c:v>238</c:v>
                </c:pt>
                <c:pt idx="3">
                  <c:v>310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91A-4B0E-A9C1-0DB80301B2A2}"/>
            </c:ext>
          </c:extLst>
        </c:ser>
        <c:ser>
          <c:idx val="1"/>
          <c:order val="1"/>
          <c:tx>
            <c:strRef>
              <c:f>'Yearly comp'!$A$10</c:f>
              <c:strCache>
                <c:ptCount val="1"/>
                <c:pt idx="0">
                  <c:v>Rest of South St. Pete 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'Yearly comp'!$B$8:$E$8</c:f>
              <c:numCache>
                <c:formatCode>General</c:formatCode>
                <c:ptCount val="4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</c:numCache>
            </c:numRef>
          </c:cat>
          <c:val>
            <c:numRef>
              <c:f>'Yearly comp'!$B$10:$E$10</c:f>
              <c:numCache>
                <c:formatCode>General</c:formatCode>
                <c:ptCount val="4"/>
                <c:pt idx="0">
                  <c:v>68</c:v>
                </c:pt>
                <c:pt idx="1">
                  <c:v>87</c:v>
                </c:pt>
                <c:pt idx="2">
                  <c:v>131</c:v>
                </c:pt>
                <c:pt idx="3">
                  <c:v>131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91A-4B0E-A9C1-0DB80301B2A2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426391632"/>
        <c:axId val="426392808"/>
      </c:barChart>
      <c:catAx>
        <c:axId val="4263916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6392808"/>
        <c:crosses val="autoZero"/>
        <c:auto val="1"/>
        <c:lblAlgn val="ctr"/>
        <c:lblOffset val="100"/>
        <c:noMultiLvlLbl val="0"/>
      </c:catAx>
      <c:valAx>
        <c:axId val="426392808"/>
        <c:scaling>
          <c:orientation val="minMax"/>
          <c:max val="475"/>
          <c:min val="0"/>
        </c:scaling>
        <c:delete val="1"/>
        <c:axPos val="l"/>
        <c:numFmt formatCode="General" sourceLinked="1"/>
        <c:majorTickMark val="none"/>
        <c:minorTickMark val="none"/>
        <c:tickLblPos val="nextTo"/>
        <c:crossAx val="426391632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accent5">
        <a:lumMod val="20000"/>
        <a:lumOff val="80000"/>
      </a:schemeClr>
    </a:solidFill>
    <a:ln>
      <a:noFill/>
    </a:ln>
    <a:effectLst/>
  </c:spPr>
  <c:txPr>
    <a:bodyPr/>
    <a:lstStyle/>
    <a:p>
      <a:pPr>
        <a:defRPr sz="1400"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b="1"/>
              <a:t>No. of Youth in City-supported Youth Employment Programs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'Tbles&amp;Anal City Empl Prg Rpt'!$F$3:$P$3</c:f>
              <c:strCache>
                <c:ptCount val="11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2015**</c:v>
                </c:pt>
                <c:pt idx="10">
                  <c:v>2016</c:v>
                </c:pt>
              </c:strCache>
            </c:strRef>
          </c:cat>
          <c:val>
            <c:numRef>
              <c:f>'Tbles&amp;Anal City Empl Prg Rpt'!$F$4:$P$4</c:f>
              <c:numCache>
                <c:formatCode>General</c:formatCode>
                <c:ptCount val="11"/>
                <c:pt idx="0">
                  <c:v>145</c:v>
                </c:pt>
                <c:pt idx="1">
                  <c:v>153</c:v>
                </c:pt>
                <c:pt idx="2">
                  <c:v>0</c:v>
                </c:pt>
                <c:pt idx="3">
                  <c:v>124</c:v>
                </c:pt>
                <c:pt idx="4">
                  <c:v>203</c:v>
                </c:pt>
                <c:pt idx="5">
                  <c:v>190</c:v>
                </c:pt>
                <c:pt idx="6">
                  <c:v>171</c:v>
                </c:pt>
                <c:pt idx="7">
                  <c:v>192</c:v>
                </c:pt>
                <c:pt idx="8">
                  <c:v>228</c:v>
                </c:pt>
                <c:pt idx="9" formatCode="0">
                  <c:v>424</c:v>
                </c:pt>
                <c:pt idx="10">
                  <c:v>405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967-42BA-848E-7ECB47EC37A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20"/>
        <c:overlap val="-27"/>
        <c:axId val="426392416"/>
        <c:axId val="426393200"/>
      </c:barChart>
      <c:catAx>
        <c:axId val="4263924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6393200"/>
        <c:crosses val="autoZero"/>
        <c:auto val="1"/>
        <c:lblAlgn val="ctr"/>
        <c:lblOffset val="100"/>
        <c:noMultiLvlLbl val="0"/>
      </c:catAx>
      <c:valAx>
        <c:axId val="42639320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4263924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accent3">
        <a:lumMod val="40000"/>
        <a:lumOff val="60000"/>
      </a:schemeClr>
    </a:solidFill>
    <a:ln>
      <a:noFill/>
    </a:ln>
    <a:effectLst/>
  </c:spPr>
  <c:txPr>
    <a:bodyPr/>
    <a:lstStyle/>
    <a:p>
      <a:pPr>
        <a:defRPr sz="1200"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60D47FC-89B0-4B8B-B215-CAF6B3BEE567}" type="doc">
      <dgm:prSet loTypeId="urn:microsoft.com/office/officeart/2005/8/layout/cycle3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CD3DDC2D-C258-494B-AA2B-14887FF7BD24}">
      <dgm:prSet phldrT="[Text]"/>
      <dgm:spPr/>
      <dgm:t>
        <a:bodyPr/>
        <a:lstStyle/>
        <a:p>
          <a:r>
            <a:rPr lang="en-US" dirty="0"/>
            <a:t>Common Purpose</a:t>
          </a:r>
        </a:p>
      </dgm:t>
    </dgm:pt>
    <dgm:pt modelId="{6DDFA1D4-C7A3-4EB5-A6FF-2FF20C4B28AD}" type="parTrans" cxnId="{962F8D5D-A010-48B0-8DBC-3A2756528E66}">
      <dgm:prSet/>
      <dgm:spPr/>
      <dgm:t>
        <a:bodyPr/>
        <a:lstStyle/>
        <a:p>
          <a:endParaRPr lang="en-US"/>
        </a:p>
      </dgm:t>
    </dgm:pt>
    <dgm:pt modelId="{6D1F3A15-2D91-4445-8077-15D961D84349}" type="sibTrans" cxnId="{962F8D5D-A010-48B0-8DBC-3A2756528E66}">
      <dgm:prSet/>
      <dgm:spPr/>
      <dgm:t>
        <a:bodyPr/>
        <a:lstStyle/>
        <a:p>
          <a:endParaRPr lang="en-US"/>
        </a:p>
      </dgm:t>
    </dgm:pt>
    <dgm:pt modelId="{B2C93515-5C26-4785-8E4A-C35635E121D2}">
      <dgm:prSet phldrT="[Text]" custT="1"/>
      <dgm:spPr/>
      <dgm:t>
        <a:bodyPr/>
        <a:lstStyle/>
        <a:p>
          <a:r>
            <a:rPr lang="en-US" sz="1800" b="1" dirty="0"/>
            <a:t>Relationships &amp; Trust</a:t>
          </a:r>
        </a:p>
      </dgm:t>
    </dgm:pt>
    <dgm:pt modelId="{BA254301-6731-4428-8D18-9E0DA317A81A}" type="parTrans" cxnId="{CE6D9317-A578-4C43-95EE-73BE4C81FF88}">
      <dgm:prSet/>
      <dgm:spPr/>
      <dgm:t>
        <a:bodyPr/>
        <a:lstStyle/>
        <a:p>
          <a:endParaRPr lang="en-US"/>
        </a:p>
      </dgm:t>
    </dgm:pt>
    <dgm:pt modelId="{470558DD-B6FD-4ADB-9708-D91731C18317}" type="sibTrans" cxnId="{CE6D9317-A578-4C43-95EE-73BE4C81FF88}">
      <dgm:prSet/>
      <dgm:spPr/>
      <dgm:t>
        <a:bodyPr/>
        <a:lstStyle/>
        <a:p>
          <a:endParaRPr lang="en-US"/>
        </a:p>
      </dgm:t>
    </dgm:pt>
    <dgm:pt modelId="{ABDBA339-3325-43ED-BDE4-0FBB2E19EE98}">
      <dgm:prSet phldrT="[Text]"/>
      <dgm:spPr/>
      <dgm:t>
        <a:bodyPr/>
        <a:lstStyle/>
        <a:p>
          <a:r>
            <a:rPr lang="en-US" dirty="0"/>
            <a:t>Community Engagement &amp; Coproduction</a:t>
          </a:r>
        </a:p>
      </dgm:t>
    </dgm:pt>
    <dgm:pt modelId="{60532818-C0B7-4CAC-A963-972797C5A973}" type="parTrans" cxnId="{A1A5F239-6311-48D6-A11A-47808CED8FB4}">
      <dgm:prSet/>
      <dgm:spPr/>
      <dgm:t>
        <a:bodyPr/>
        <a:lstStyle/>
        <a:p>
          <a:endParaRPr lang="en-US"/>
        </a:p>
      </dgm:t>
    </dgm:pt>
    <dgm:pt modelId="{F8E119F1-3EEC-4254-9DCE-CC0E1A446D95}" type="sibTrans" cxnId="{A1A5F239-6311-48D6-A11A-47808CED8FB4}">
      <dgm:prSet/>
      <dgm:spPr/>
      <dgm:t>
        <a:bodyPr/>
        <a:lstStyle/>
        <a:p>
          <a:endParaRPr lang="en-US"/>
        </a:p>
      </dgm:t>
    </dgm:pt>
    <dgm:pt modelId="{BCB2B3AA-FEBE-4F76-8738-3B1E8FA86725}">
      <dgm:prSet phldrT="[Text]"/>
      <dgm:spPr/>
      <dgm:t>
        <a:bodyPr/>
        <a:lstStyle/>
        <a:p>
          <a:r>
            <a:rPr lang="en-US" dirty="0"/>
            <a:t>Results &amp; Accountability</a:t>
          </a:r>
        </a:p>
      </dgm:t>
    </dgm:pt>
    <dgm:pt modelId="{15FBD0A5-5DE2-41CF-91E1-F5DB556B4B63}" type="parTrans" cxnId="{194B3817-5393-47B9-9B02-6DF60615EE3C}">
      <dgm:prSet/>
      <dgm:spPr/>
      <dgm:t>
        <a:bodyPr/>
        <a:lstStyle/>
        <a:p>
          <a:endParaRPr lang="en-US"/>
        </a:p>
      </dgm:t>
    </dgm:pt>
    <dgm:pt modelId="{ADE484CE-9206-4CB2-8CB1-AA0AF25CF3DB}" type="sibTrans" cxnId="{194B3817-5393-47B9-9B02-6DF60615EE3C}">
      <dgm:prSet/>
      <dgm:spPr/>
      <dgm:t>
        <a:bodyPr/>
        <a:lstStyle/>
        <a:p>
          <a:endParaRPr lang="en-US"/>
        </a:p>
      </dgm:t>
    </dgm:pt>
    <dgm:pt modelId="{BC263B55-D688-4383-8DC5-E7DFBF33E81A}" type="pres">
      <dgm:prSet presAssocID="{960D47FC-89B0-4B8B-B215-CAF6B3BEE567}" presName="Name0" presStyleCnt="0">
        <dgm:presLayoutVars>
          <dgm:dir/>
          <dgm:resizeHandles val="exact"/>
        </dgm:presLayoutVars>
      </dgm:prSet>
      <dgm:spPr/>
    </dgm:pt>
    <dgm:pt modelId="{6605FA8F-0E93-4276-AE1F-842FE31BD289}" type="pres">
      <dgm:prSet presAssocID="{960D47FC-89B0-4B8B-B215-CAF6B3BEE567}" presName="cycle" presStyleCnt="0"/>
      <dgm:spPr/>
    </dgm:pt>
    <dgm:pt modelId="{494B1397-161D-4436-889B-1A4BC67F064C}" type="pres">
      <dgm:prSet presAssocID="{CD3DDC2D-C258-494B-AA2B-14887FF7BD24}" presName="nodeFirstNode" presStyleLbl="node1" presStyleIdx="0" presStyleCnt="4" custScaleX="94908" custScaleY="58095" custRadScaleRad="108516" custRadScaleInc="-3975">
        <dgm:presLayoutVars>
          <dgm:bulletEnabled val="1"/>
        </dgm:presLayoutVars>
      </dgm:prSet>
      <dgm:spPr/>
    </dgm:pt>
    <dgm:pt modelId="{F467BA7C-A3DE-4430-AE9C-501FEAE38A43}" type="pres">
      <dgm:prSet presAssocID="{6D1F3A15-2D91-4445-8077-15D961D84349}" presName="sibTransFirstNode" presStyleLbl="bgShp" presStyleIdx="0" presStyleCnt="1"/>
      <dgm:spPr/>
    </dgm:pt>
    <dgm:pt modelId="{59AC03CF-2D87-435C-9340-BB19FC050ED2}" type="pres">
      <dgm:prSet presAssocID="{B2C93515-5C26-4785-8E4A-C35635E121D2}" presName="nodeFollowingNodes" presStyleLbl="node1" presStyleIdx="1" presStyleCnt="4" custScaleX="77905" custScaleY="64165">
        <dgm:presLayoutVars>
          <dgm:bulletEnabled val="1"/>
        </dgm:presLayoutVars>
      </dgm:prSet>
      <dgm:spPr/>
    </dgm:pt>
    <dgm:pt modelId="{FD2995A4-C01F-4A80-A71E-55BCA463040A}" type="pres">
      <dgm:prSet presAssocID="{ABDBA339-3325-43ED-BDE4-0FBB2E19EE98}" presName="nodeFollowingNodes" presStyleLbl="node1" presStyleIdx="2" presStyleCnt="4" custScaleX="75198" custScaleY="80982" custRadScaleRad="94931" custRadScaleInc="-1707">
        <dgm:presLayoutVars>
          <dgm:bulletEnabled val="1"/>
        </dgm:presLayoutVars>
      </dgm:prSet>
      <dgm:spPr/>
    </dgm:pt>
    <dgm:pt modelId="{320FB500-F3FD-4BFE-B7F2-F91ECE1C5D05}" type="pres">
      <dgm:prSet presAssocID="{BCB2B3AA-FEBE-4F76-8738-3B1E8FA86725}" presName="nodeFollowingNodes" presStyleLbl="node1" presStyleIdx="3" presStyleCnt="4" custScaleX="77711" custScaleY="66359">
        <dgm:presLayoutVars>
          <dgm:bulletEnabled val="1"/>
        </dgm:presLayoutVars>
      </dgm:prSet>
      <dgm:spPr/>
    </dgm:pt>
  </dgm:ptLst>
  <dgm:cxnLst>
    <dgm:cxn modelId="{DE761F15-AEA1-4F20-A882-5775DACD43CF}" type="presOf" srcId="{BCB2B3AA-FEBE-4F76-8738-3B1E8FA86725}" destId="{320FB500-F3FD-4BFE-B7F2-F91ECE1C5D05}" srcOrd="0" destOrd="0" presId="urn:microsoft.com/office/officeart/2005/8/layout/cycle3"/>
    <dgm:cxn modelId="{194B3817-5393-47B9-9B02-6DF60615EE3C}" srcId="{960D47FC-89B0-4B8B-B215-CAF6B3BEE567}" destId="{BCB2B3AA-FEBE-4F76-8738-3B1E8FA86725}" srcOrd="3" destOrd="0" parTransId="{15FBD0A5-5DE2-41CF-91E1-F5DB556B4B63}" sibTransId="{ADE484CE-9206-4CB2-8CB1-AA0AF25CF3DB}"/>
    <dgm:cxn modelId="{CE6D9317-A578-4C43-95EE-73BE4C81FF88}" srcId="{960D47FC-89B0-4B8B-B215-CAF6B3BEE567}" destId="{B2C93515-5C26-4785-8E4A-C35635E121D2}" srcOrd="1" destOrd="0" parTransId="{BA254301-6731-4428-8D18-9E0DA317A81A}" sibTransId="{470558DD-B6FD-4ADB-9708-D91731C18317}"/>
    <dgm:cxn modelId="{2A4C6931-5D9F-4DD7-ADA0-E63B2A4B01F8}" type="presOf" srcId="{ABDBA339-3325-43ED-BDE4-0FBB2E19EE98}" destId="{FD2995A4-C01F-4A80-A71E-55BCA463040A}" srcOrd="0" destOrd="0" presId="urn:microsoft.com/office/officeart/2005/8/layout/cycle3"/>
    <dgm:cxn modelId="{A1A5F239-6311-48D6-A11A-47808CED8FB4}" srcId="{960D47FC-89B0-4B8B-B215-CAF6B3BEE567}" destId="{ABDBA339-3325-43ED-BDE4-0FBB2E19EE98}" srcOrd="2" destOrd="0" parTransId="{60532818-C0B7-4CAC-A963-972797C5A973}" sibTransId="{F8E119F1-3EEC-4254-9DCE-CC0E1A446D95}"/>
    <dgm:cxn modelId="{962F8D5D-A010-48B0-8DBC-3A2756528E66}" srcId="{960D47FC-89B0-4B8B-B215-CAF6B3BEE567}" destId="{CD3DDC2D-C258-494B-AA2B-14887FF7BD24}" srcOrd="0" destOrd="0" parTransId="{6DDFA1D4-C7A3-4EB5-A6FF-2FF20C4B28AD}" sibTransId="{6D1F3A15-2D91-4445-8077-15D961D84349}"/>
    <dgm:cxn modelId="{08EB2D68-CF73-4863-A41C-A0E853FE4D30}" type="presOf" srcId="{B2C93515-5C26-4785-8E4A-C35635E121D2}" destId="{59AC03CF-2D87-435C-9340-BB19FC050ED2}" srcOrd="0" destOrd="0" presId="urn:microsoft.com/office/officeart/2005/8/layout/cycle3"/>
    <dgm:cxn modelId="{4686276B-F513-43AF-84CF-88C3767274A3}" type="presOf" srcId="{960D47FC-89B0-4B8B-B215-CAF6B3BEE567}" destId="{BC263B55-D688-4383-8DC5-E7DFBF33E81A}" srcOrd="0" destOrd="0" presId="urn:microsoft.com/office/officeart/2005/8/layout/cycle3"/>
    <dgm:cxn modelId="{EDD8BE72-0F73-4D18-9586-6585A0DACDB0}" type="presOf" srcId="{CD3DDC2D-C258-494B-AA2B-14887FF7BD24}" destId="{494B1397-161D-4436-889B-1A4BC67F064C}" srcOrd="0" destOrd="0" presId="urn:microsoft.com/office/officeart/2005/8/layout/cycle3"/>
    <dgm:cxn modelId="{64B9A0A6-EBD4-489E-A2F8-B3D3DF8F1EDF}" type="presOf" srcId="{6D1F3A15-2D91-4445-8077-15D961D84349}" destId="{F467BA7C-A3DE-4430-AE9C-501FEAE38A43}" srcOrd="0" destOrd="0" presId="urn:microsoft.com/office/officeart/2005/8/layout/cycle3"/>
    <dgm:cxn modelId="{3F84428C-DE91-46CD-AA77-EC515DA4E232}" type="presParOf" srcId="{BC263B55-D688-4383-8DC5-E7DFBF33E81A}" destId="{6605FA8F-0E93-4276-AE1F-842FE31BD289}" srcOrd="0" destOrd="0" presId="urn:microsoft.com/office/officeart/2005/8/layout/cycle3"/>
    <dgm:cxn modelId="{07C6DE52-5256-4DDD-AE7E-8490E064F5DF}" type="presParOf" srcId="{6605FA8F-0E93-4276-AE1F-842FE31BD289}" destId="{494B1397-161D-4436-889B-1A4BC67F064C}" srcOrd="0" destOrd="0" presId="urn:microsoft.com/office/officeart/2005/8/layout/cycle3"/>
    <dgm:cxn modelId="{FFFC2A59-98A1-405A-842E-F439997942DE}" type="presParOf" srcId="{6605FA8F-0E93-4276-AE1F-842FE31BD289}" destId="{F467BA7C-A3DE-4430-AE9C-501FEAE38A43}" srcOrd="1" destOrd="0" presId="urn:microsoft.com/office/officeart/2005/8/layout/cycle3"/>
    <dgm:cxn modelId="{B5E64DE8-019F-499A-964B-D615428A3E17}" type="presParOf" srcId="{6605FA8F-0E93-4276-AE1F-842FE31BD289}" destId="{59AC03CF-2D87-435C-9340-BB19FC050ED2}" srcOrd="2" destOrd="0" presId="urn:microsoft.com/office/officeart/2005/8/layout/cycle3"/>
    <dgm:cxn modelId="{559057B2-8C95-4040-80B1-05BFEA9F34BE}" type="presParOf" srcId="{6605FA8F-0E93-4276-AE1F-842FE31BD289}" destId="{FD2995A4-C01F-4A80-A71E-55BCA463040A}" srcOrd="3" destOrd="0" presId="urn:microsoft.com/office/officeart/2005/8/layout/cycle3"/>
    <dgm:cxn modelId="{1AEDC1A7-B7B0-4C05-9E6E-5B77303E5B3F}" type="presParOf" srcId="{6605FA8F-0E93-4276-AE1F-842FE31BD289}" destId="{320FB500-F3FD-4BFE-B7F2-F91ECE1C5D05}" srcOrd="4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67BA7C-A3DE-4430-AE9C-501FEAE38A43}">
      <dsp:nvSpPr>
        <dsp:cNvPr id="0" name=""/>
        <dsp:cNvSpPr/>
      </dsp:nvSpPr>
      <dsp:spPr>
        <a:xfrm>
          <a:off x="909249" y="-194712"/>
          <a:ext cx="3779731" cy="3779731"/>
        </a:xfrm>
        <a:prstGeom prst="circularArrow">
          <a:avLst>
            <a:gd name="adj1" fmla="val 4668"/>
            <a:gd name="adj2" fmla="val 272909"/>
            <a:gd name="adj3" fmla="val 13200930"/>
            <a:gd name="adj4" fmla="val 17784289"/>
            <a:gd name="adj5" fmla="val 4847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94B1397-161D-4436-889B-1A4BC67F064C}">
      <dsp:nvSpPr>
        <dsp:cNvPr id="0" name=""/>
        <dsp:cNvSpPr/>
      </dsp:nvSpPr>
      <dsp:spPr>
        <a:xfrm>
          <a:off x="1663110" y="69293"/>
          <a:ext cx="2272010" cy="69537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Common Purpose</a:t>
          </a:r>
        </a:p>
      </dsp:txBody>
      <dsp:txXfrm>
        <a:off x="1697055" y="103238"/>
        <a:ext cx="2204120" cy="627480"/>
      </dsp:txXfrm>
    </dsp:sp>
    <dsp:sp modelId="{59AC03CF-2D87-435C-9340-BB19FC050ED2}">
      <dsp:nvSpPr>
        <dsp:cNvPr id="0" name=""/>
        <dsp:cNvSpPr/>
      </dsp:nvSpPr>
      <dsp:spPr>
        <a:xfrm>
          <a:off x="3297338" y="1503880"/>
          <a:ext cx="1864973" cy="768025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Relationships &amp; Trust</a:t>
          </a:r>
        </a:p>
      </dsp:txBody>
      <dsp:txXfrm>
        <a:off x="3334830" y="1541372"/>
        <a:ext cx="1789989" cy="693041"/>
      </dsp:txXfrm>
    </dsp:sp>
    <dsp:sp modelId="{FD2995A4-C01F-4A80-A71E-55BCA463040A}">
      <dsp:nvSpPr>
        <dsp:cNvPr id="0" name=""/>
        <dsp:cNvSpPr/>
      </dsp:nvSpPr>
      <dsp:spPr>
        <a:xfrm>
          <a:off x="2000200" y="2691317"/>
          <a:ext cx="1800170" cy="969317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Community Engagement &amp; Coproduction</a:t>
          </a:r>
        </a:p>
      </dsp:txBody>
      <dsp:txXfrm>
        <a:off x="2047518" y="2738635"/>
        <a:ext cx="1705534" cy="874681"/>
      </dsp:txXfrm>
    </dsp:sp>
    <dsp:sp modelId="{320FB500-F3FD-4BFE-B7F2-F91ECE1C5D05}">
      <dsp:nvSpPr>
        <dsp:cNvPr id="0" name=""/>
        <dsp:cNvSpPr/>
      </dsp:nvSpPr>
      <dsp:spPr>
        <a:xfrm>
          <a:off x="585311" y="1490749"/>
          <a:ext cx="1860329" cy="794286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Results &amp; Accountability</a:t>
          </a:r>
        </a:p>
      </dsp:txBody>
      <dsp:txXfrm>
        <a:off x="624085" y="1529523"/>
        <a:ext cx="1782781" cy="71673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A70593-4A4A-41B6-99EE-FA3A262D1BEC}" type="datetimeFigureOut">
              <a:rPr lang="en-US" smtClean="0"/>
              <a:t>8/17/2017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28527D-C10D-44A6-87D0-5B369AAE20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3717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5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85372" indent="-302066">
              <a:defRPr sz="25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208265" indent="-241653">
              <a:defRPr sz="25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91571" indent="-241653">
              <a:defRPr sz="25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174878" indent="-241653">
              <a:defRPr sz="25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r>
              <a:rPr lang="en-US" altLang="en-US" sz="1300">
                <a:latin typeface="Arial" panose="020B0604020202020204" pitchFamily="34" charset="0"/>
              </a:rPr>
              <a:t>What is Community Impact?</a:t>
            </a:r>
          </a:p>
        </p:txBody>
      </p:sp>
      <p:sp>
        <p:nvSpPr>
          <p:cNvPr id="12291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5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85372" indent="-302066">
              <a:defRPr sz="25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208265" indent="-241653">
              <a:defRPr sz="25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91571" indent="-241653">
              <a:defRPr sz="25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174878" indent="-241653">
              <a:defRPr sz="25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r>
              <a:rPr lang="en-US" altLang="en-US" sz="1300">
                <a:latin typeface="Arial" panose="020B0604020202020204" pitchFamily="34" charset="0"/>
              </a:rPr>
              <a:t>United Way of America, 2005</a:t>
            </a:r>
          </a:p>
        </p:txBody>
      </p:sp>
      <p:sp>
        <p:nvSpPr>
          <p:cNvPr id="1229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5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85372" indent="-302066">
              <a:defRPr sz="25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208265" indent="-241653">
              <a:defRPr sz="25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91571" indent="-241653">
              <a:defRPr sz="25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174878" indent="-241653">
              <a:defRPr sz="25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fld id="{F75A16D4-D84D-4CEC-B944-8FF51FEC100C}" type="slidenum">
              <a:rPr lang="en-US" altLang="en-US" sz="1300">
                <a:latin typeface="Arial" panose="020B0604020202020204" pitchFamily="34" charset="0"/>
              </a:rPr>
              <a:pPr/>
              <a:t>8</a:t>
            </a:fld>
            <a:endParaRPr lang="en-US" altLang="en-US" sz="1300">
              <a:latin typeface="Arial" panose="020B0604020202020204" pitchFamily="34" charset="0"/>
            </a:endParaRPr>
          </a:p>
        </p:txBody>
      </p:sp>
      <p:sp>
        <p:nvSpPr>
          <p:cNvPr id="1229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1229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altLang="en-US">
                <a:latin typeface="Arial" panose="020B0604020202020204" pitchFamily="34" charset="0"/>
              </a:rPr>
              <a:t>Many factors contribute to these and other pressing issues in our communities.</a:t>
            </a:r>
          </a:p>
          <a:p>
            <a:pPr eaLnBrk="1" hangingPunct="1">
              <a:spcBef>
                <a:spcPct val="0"/>
              </a:spcBef>
            </a:pPr>
            <a:endParaRPr lang="en-US" altLang="en-US">
              <a:latin typeface="Arial" panose="020B0604020202020204" pitchFamily="34" charset="0"/>
            </a:endParaRPr>
          </a:p>
          <a:p>
            <a:pPr marL="362480" lvl="1" indent="-241653" eaLnBrk="1" hangingPunct="1">
              <a:spcBef>
                <a:spcPct val="0"/>
              </a:spcBef>
              <a:buFont typeface="Wingdings" panose="05000000000000000000" pitchFamily="2" charset="2"/>
              <a:buChar char="v"/>
            </a:pPr>
            <a:r>
              <a:rPr lang="en-US" altLang="en-US">
                <a:latin typeface="Arial" panose="020B0604020202020204" pitchFamily="34" charset="0"/>
              </a:rPr>
              <a:t>These issues  have developed because of economic conditions; historical trends; public and private sector practices; disconnections among  community systems; and a host of other community conditions.</a:t>
            </a:r>
          </a:p>
        </p:txBody>
      </p:sp>
    </p:spTree>
    <p:extLst>
      <p:ext uri="{BB962C8B-B14F-4D97-AF65-F5344CB8AC3E}">
        <p14:creationId xmlns:p14="http://schemas.microsoft.com/office/powerpoint/2010/main" val="16657361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542925" y="757238"/>
            <a:ext cx="6716713" cy="3779837"/>
          </a:xfrm>
          <a:ln/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anose="020B0604020202020204" pitchFamily="34" charset="0"/>
              <a:ea typeface="ＭＳ Ｐゴシック" panose="020B0600070205080204" pitchFamily="34" charset="-128"/>
              <a:cs typeface="Geneva" charset="0"/>
            </a:endParaRPr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828675" indent="-3175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276350" indent="-2540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785938" indent="-2540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298700" indent="-2540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755900" indent="-254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213100" indent="-254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670300" indent="-254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127500" indent="-254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Aft>
                <a:spcPct val="0"/>
              </a:spcAft>
            </a:pPr>
            <a:fld id="{275A8957-725D-45EB-AFA3-5997AF92CD44}" type="slidenum">
              <a:rPr lang="en-US" altLang="en-US" sz="140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pPr fontAlgn="base">
                <a:spcAft>
                  <a:spcPct val="0"/>
                </a:spcAft>
              </a:pPr>
              <a:t>27</a:t>
            </a:fld>
            <a:endParaRPr lang="en-US" altLang="en-US" sz="14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94751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31424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5923F103-BC34-4FE4-A40E-EDDEECFDA5D0}" type="datetimeFigureOut">
              <a:rPr lang="en-US" smtClean="0"/>
              <a:pPr/>
              <a:t>8/17/2017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5816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1CC3-2375-41D4-9E03-427CAF2A4C1A}" type="datetimeFigureOut">
              <a:rPr lang="en-US" smtClean="0"/>
              <a:t>8/17/2017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79419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6868-8199-4C2C-A5B1-63AEE139F88E}" type="datetimeFigureOut">
              <a:rPr lang="en-US" smtClean="0"/>
              <a:t>8/17/2017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32002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9FF7F-6988-44CC-821B-644E70CD2F73}" type="datetimeFigureOut">
              <a:rPr lang="en-US" smtClean="0"/>
              <a:t>8/17/2017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05678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C299-16B2-4475-990D-751901EACC14}" type="datetimeFigureOut">
              <a:rPr lang="en-US" smtClean="0"/>
              <a:t>8/17/2017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14361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86839-B9D8-4651-8783-F325ECE74E65}" type="datetimeFigureOut">
              <a:rPr lang="en-US" smtClean="0"/>
              <a:t>8/17/2017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09376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84F64-32F6-45C5-931F-ADC1662401D0}" type="datetimeFigureOut">
              <a:rPr lang="en-US" smtClean="0"/>
              <a:t>8/17/2017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36377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53086D93-FCAC-47E0-A2EE-787E62CA814C}" type="datetimeFigureOut">
              <a:rPr lang="en-US" smtClean="0"/>
              <a:t>8/17/2017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55944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CDA879A6-0FD0-4734-A311-86BFCA472E6E}" type="datetimeFigureOut">
              <a:rPr lang="en-US" smtClean="0"/>
              <a:t>8/17/2017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80818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aster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79132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smtClean="0"/>
              <a:t>8/17/2017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45432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smtClean="0"/>
              <a:t>8/17/2017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25425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smtClean="0"/>
              <a:t>8/17/2017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27779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smtClean="0"/>
              <a:t>8/17/2017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78077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smtClean="0"/>
              <a:t>8/17/2017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01540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smtClean="0"/>
              <a:t>8/17/2017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23415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smtClean="0"/>
              <a:t>8/17/2017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63721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smtClean="0"/>
              <a:t>8/17/2017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96410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0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2BE451C3-0FF4-47C4-B829-773ADF60F88C}" type="datetimeFigureOut">
              <a:rPr lang="en-US" smtClean="0"/>
              <a:t>8/17/2017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51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  <p:sldLayoutId id="2147483709" r:id="rId15"/>
    <p:sldLayoutId id="2147483710" r:id="rId16"/>
    <p:sldLayoutId id="2147483711" r:id="rId17"/>
    <p:sldLayoutId id="2147483675" r:id="rId18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g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12" Type="http://schemas.openxmlformats.org/officeDocument/2006/relationships/image" Target="../media/image31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11" Type="http://schemas.openxmlformats.org/officeDocument/2006/relationships/image" Target="../media/image30.jpeg"/><Relationship Id="rId5" Type="http://schemas.openxmlformats.org/officeDocument/2006/relationships/image" Target="../media/image24.jpeg"/><Relationship Id="rId10" Type="http://schemas.openxmlformats.org/officeDocument/2006/relationships/image" Target="../media/image29.jpeg"/><Relationship Id="rId4" Type="http://schemas.openxmlformats.org/officeDocument/2006/relationships/image" Target="../media/image23.jpeg"/><Relationship Id="rId9" Type="http://schemas.openxmlformats.org/officeDocument/2006/relationships/image" Target="../media/image28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43.jpeg"/><Relationship Id="rId3" Type="http://schemas.openxmlformats.org/officeDocument/2006/relationships/image" Target="../media/image33.jpg"/><Relationship Id="rId7" Type="http://schemas.openxmlformats.org/officeDocument/2006/relationships/image" Target="../media/image37.jpeg"/><Relationship Id="rId12" Type="http://schemas.openxmlformats.org/officeDocument/2006/relationships/image" Target="../media/image42.jpeg"/><Relationship Id="rId2" Type="http://schemas.openxmlformats.org/officeDocument/2006/relationships/image" Target="../media/image32.jpeg"/><Relationship Id="rId16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g"/><Relationship Id="rId11" Type="http://schemas.openxmlformats.org/officeDocument/2006/relationships/image" Target="../media/image41.jpeg"/><Relationship Id="rId5" Type="http://schemas.openxmlformats.org/officeDocument/2006/relationships/image" Target="../media/image35.jpeg"/><Relationship Id="rId15" Type="http://schemas.openxmlformats.org/officeDocument/2006/relationships/image" Target="../media/image45.jpeg"/><Relationship Id="rId10" Type="http://schemas.openxmlformats.org/officeDocument/2006/relationships/image" Target="../media/image40.png"/><Relationship Id="rId4" Type="http://schemas.openxmlformats.org/officeDocument/2006/relationships/image" Target="../media/image34.jpeg"/><Relationship Id="rId9" Type="http://schemas.openxmlformats.org/officeDocument/2006/relationships/image" Target="../media/image39.jpeg"/><Relationship Id="rId14" Type="http://schemas.openxmlformats.org/officeDocument/2006/relationships/image" Target="../media/image44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47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emf"/><Relationship Id="rId5" Type="http://schemas.openxmlformats.org/officeDocument/2006/relationships/image" Target="../media/image6.jpeg"/><Relationship Id="rId4" Type="http://schemas.openxmlformats.org/officeDocument/2006/relationships/image" Target="../media/image5.jp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86760" y="2861031"/>
            <a:ext cx="9498360" cy="2405501"/>
          </a:xfrm>
        </p:spPr>
        <p:txBody>
          <a:bodyPr/>
          <a:lstStyle/>
          <a:p>
            <a:r>
              <a:rPr lang="en-US" sz="6000" dirty="0"/>
              <a:t>The Art &amp; Science of Collective Impact:</a:t>
            </a:r>
            <a:br>
              <a:rPr lang="en-US" sz="6000" dirty="0"/>
            </a:br>
            <a:r>
              <a:rPr lang="en-US" sz="4200" i="1" dirty="0"/>
              <a:t>Insider perspectives on the good, the bad &amp; the ugly in the pursuit of common good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86760" y="5266667"/>
            <a:ext cx="10183605" cy="861420"/>
          </a:xfrm>
        </p:spPr>
        <p:txBody>
          <a:bodyPr>
            <a:noAutofit/>
          </a:bodyPr>
          <a:lstStyle/>
          <a:p>
            <a:r>
              <a:rPr lang="en-US" sz="3600" dirty="0"/>
              <a:t>AUGUST 18, 2017 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986760" y="782924"/>
            <a:ext cx="6419880" cy="548708"/>
          </a:xfrm>
          <a:prstGeom prst="roundRect">
            <a:avLst/>
          </a:prstGeom>
          <a:solidFill>
            <a:srgbClr val="C00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KNOWLEDGE SHARING &amp; TRAINING SERIES</a:t>
            </a:r>
          </a:p>
        </p:txBody>
      </p:sp>
      <p:pic>
        <p:nvPicPr>
          <p:cNvPr id="6" name="Picture 5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53685" y="1077884"/>
            <a:ext cx="1554480" cy="1188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68213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548640" y="-37666"/>
            <a:ext cx="10512425" cy="1325563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chemeClr val="tx2"/>
                </a:solidFill>
                <a:ea typeface="+mn-ea"/>
              </a:rPr>
              <a:t>A Compass Instead of a Map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2370" y="1298973"/>
            <a:ext cx="3296347" cy="251394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50352" y="4058263"/>
            <a:ext cx="3200384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400" b="1" dirty="0">
                <a:latin typeface="+mj-lt"/>
              </a:rPr>
              <a:t>Oriented to the ultimate goal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582145" y="4135271"/>
            <a:ext cx="4625325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400" b="1" dirty="0"/>
              <a:t>Oriented to following a certain path </a:t>
            </a:r>
          </a:p>
          <a:p>
            <a:pPr algn="ctr"/>
            <a:r>
              <a:rPr lang="en-US" sz="3400" b="1" dirty="0"/>
              <a:t>(Logic Model)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88088" y="6004105"/>
            <a:ext cx="88212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  <a:latin typeface="+mj-lt"/>
              </a:rPr>
              <a:t>Kania, Kramer &amp; Russell. Strategic Philanthropy for a Complex World.  Stanford Social Innovation Review. Summer 2014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40366" y="1354839"/>
            <a:ext cx="3606737" cy="257359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0683300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 idx="4294967295"/>
          </p:nvPr>
        </p:nvSpPr>
        <p:spPr>
          <a:xfrm>
            <a:off x="0" y="109538"/>
            <a:ext cx="9720263" cy="798512"/>
          </a:xfrm>
        </p:spPr>
        <p:txBody>
          <a:bodyPr>
            <a:noAutofit/>
          </a:bodyPr>
          <a:lstStyle/>
          <a:p>
            <a:pPr algn="ctr" eaLnBrk="1" hangingPunct="1">
              <a:spcBef>
                <a:spcPct val="50000"/>
              </a:spcBef>
              <a:buClr>
                <a:schemeClr val="tx1"/>
              </a:buClr>
              <a:buSzPct val="75000"/>
            </a:pPr>
            <a:r>
              <a:rPr lang="en-US" altLang="en-US" sz="4400" b="1" dirty="0">
                <a:solidFill>
                  <a:schemeClr val="tx2"/>
                </a:solidFill>
                <a:ea typeface="+mn-ea"/>
              </a:rPr>
              <a:t>5 Conditions of Collective Impact</a:t>
            </a:r>
          </a:p>
        </p:txBody>
      </p:sp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8774403" y="5821098"/>
            <a:ext cx="457081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dirty="0">
              <a:solidFill>
                <a:srgbClr val="000000"/>
              </a:solidFill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000000"/>
                </a:solidFill>
              </a:rPr>
              <a:t> </a:t>
            </a:r>
            <a:r>
              <a:rPr lang="en-US" altLang="en-US" sz="1800" dirty="0">
                <a:solidFill>
                  <a:srgbClr val="000000"/>
                </a:solidFill>
              </a:rPr>
              <a:t>John Kania &amp; Mark Krame </a:t>
            </a:r>
            <a:endParaRPr lang="en-US" altLang="en-US" sz="2400" dirty="0">
              <a:latin typeface="Trebuchet MS" panose="020B0603020202020204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074487" y="1209649"/>
            <a:ext cx="2590126" cy="71260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/>
              <a:t>Common Agenda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1044026" y="2224279"/>
            <a:ext cx="2590126" cy="768150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/>
              <a:t>Shared Measurement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1024629" y="3224493"/>
            <a:ext cx="2590126" cy="847149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/>
              <a:t>Multiple Reinforcing Activities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1034810" y="4314295"/>
            <a:ext cx="2590126" cy="761802"/>
          </a:xfrm>
          <a:prstGeom prst="round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/>
              <a:t>Continuous Communication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998306" y="5307507"/>
            <a:ext cx="2590126" cy="728472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/>
              <a:t>Backbone Support</a:t>
            </a:r>
          </a:p>
        </p:txBody>
      </p:sp>
      <p:sp>
        <p:nvSpPr>
          <p:cNvPr id="21513" name="TextBox 12"/>
          <p:cNvSpPr txBox="1">
            <a:spLocks noChangeArrowheads="1"/>
          </p:cNvSpPr>
          <p:nvPr/>
        </p:nvSpPr>
        <p:spPr bwMode="auto">
          <a:xfrm>
            <a:off x="3802695" y="1224276"/>
            <a:ext cx="685555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sz="1800" b="1" dirty="0">
                <a:latin typeface="Trebuchet MS" panose="020B0603020202020204" pitchFamily="34" charset="0"/>
              </a:rPr>
              <a:t>Common understanding </a:t>
            </a:r>
            <a:r>
              <a:rPr lang="en-US" altLang="en-US" sz="1800" dirty="0">
                <a:latin typeface="Trebuchet MS" panose="020B0603020202020204" pitchFamily="34" charset="0"/>
              </a:rPr>
              <a:t>of the complex problem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sz="1800" b="1" dirty="0">
                <a:latin typeface="Trebuchet MS" panose="020B0603020202020204" pitchFamily="34" charset="0"/>
              </a:rPr>
              <a:t>Shared vision </a:t>
            </a:r>
            <a:r>
              <a:rPr lang="en-US" altLang="en-US" sz="1800" dirty="0">
                <a:latin typeface="Trebuchet MS" panose="020B0603020202020204" pitchFamily="34" charset="0"/>
              </a:rPr>
              <a:t>for change </a:t>
            </a:r>
          </a:p>
        </p:txBody>
      </p:sp>
      <p:sp>
        <p:nvSpPr>
          <p:cNvPr id="21514" name="TextBox 13"/>
          <p:cNvSpPr txBox="1">
            <a:spLocks noChangeArrowheads="1"/>
          </p:cNvSpPr>
          <p:nvPr/>
        </p:nvSpPr>
        <p:spPr bwMode="auto">
          <a:xfrm>
            <a:off x="3794760" y="2074611"/>
            <a:ext cx="685555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sz="1800" b="1" dirty="0">
                <a:latin typeface="Trebuchet MS" panose="020B0603020202020204" pitchFamily="34" charset="0"/>
              </a:rPr>
              <a:t>Collecting data </a:t>
            </a:r>
            <a:r>
              <a:rPr lang="en-US" altLang="en-US" sz="1800" dirty="0">
                <a:latin typeface="Trebuchet MS" panose="020B0603020202020204" pitchFamily="34" charset="0"/>
              </a:rPr>
              <a:t>and </a:t>
            </a:r>
            <a:r>
              <a:rPr lang="en-US" altLang="en-US" sz="1800" b="1" dirty="0">
                <a:latin typeface="Trebuchet MS" panose="020B0603020202020204" pitchFamily="34" charset="0"/>
              </a:rPr>
              <a:t>measuring results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sz="1800" dirty="0">
                <a:latin typeface="Trebuchet MS" panose="020B0603020202020204" pitchFamily="34" charset="0"/>
              </a:rPr>
              <a:t>Focus on l</a:t>
            </a:r>
            <a:r>
              <a:rPr lang="en-US" altLang="en-US" sz="1800" b="1" dirty="0">
                <a:latin typeface="Trebuchet MS" panose="020B0603020202020204" pitchFamily="34" charset="0"/>
              </a:rPr>
              <a:t>earning </a:t>
            </a:r>
            <a:r>
              <a:rPr lang="en-US" altLang="en-US" sz="1800" dirty="0">
                <a:latin typeface="Trebuchet MS" panose="020B0603020202020204" pitchFamily="34" charset="0"/>
              </a:rPr>
              <a:t>and </a:t>
            </a:r>
            <a:r>
              <a:rPr lang="en-US" altLang="en-US" sz="1800" b="1" dirty="0">
                <a:latin typeface="Trebuchet MS" panose="020B0603020202020204" pitchFamily="34" charset="0"/>
              </a:rPr>
              <a:t>performance management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sz="1800" b="1" dirty="0">
                <a:latin typeface="Trebuchet MS" panose="020B0603020202020204" pitchFamily="34" charset="0"/>
              </a:rPr>
              <a:t>Shared accountably</a:t>
            </a:r>
          </a:p>
        </p:txBody>
      </p:sp>
      <p:sp>
        <p:nvSpPr>
          <p:cNvPr id="21515" name="TextBox 14"/>
          <p:cNvSpPr txBox="1">
            <a:spLocks noChangeArrowheads="1"/>
          </p:cNvSpPr>
          <p:nvPr/>
        </p:nvSpPr>
        <p:spPr bwMode="auto">
          <a:xfrm>
            <a:off x="3734450" y="3267979"/>
            <a:ext cx="685555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sz="1800" dirty="0">
                <a:latin typeface="Trebuchet MS" panose="020B0603020202020204" pitchFamily="34" charset="0"/>
              </a:rPr>
              <a:t>Willingness to </a:t>
            </a:r>
            <a:r>
              <a:rPr lang="en-US" altLang="en-US" sz="1800" b="1" dirty="0">
                <a:latin typeface="Trebuchet MS" panose="020B0603020202020204" pitchFamily="34" charset="0"/>
              </a:rPr>
              <a:t>adapt</a:t>
            </a:r>
            <a:r>
              <a:rPr lang="en-US" altLang="en-US" sz="1800" dirty="0">
                <a:latin typeface="Trebuchet MS" panose="020B0603020202020204" pitchFamily="34" charset="0"/>
              </a:rPr>
              <a:t> individual activities and </a:t>
            </a:r>
            <a:r>
              <a:rPr lang="en-US" altLang="en-US" sz="1800" b="1" dirty="0">
                <a:latin typeface="Trebuchet MS" panose="020B0603020202020204" pitchFamily="34" charset="0"/>
              </a:rPr>
              <a:t>coordinate 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sz="1800" b="1" dirty="0">
                <a:latin typeface="Trebuchet MS" panose="020B0603020202020204" pitchFamily="34" charset="0"/>
              </a:rPr>
              <a:t>Focus on what works </a:t>
            </a:r>
            <a:r>
              <a:rPr lang="en-US" altLang="en-US" sz="1800" dirty="0">
                <a:latin typeface="Trebuchet MS" panose="020B0603020202020204" pitchFamily="34" charset="0"/>
              </a:rPr>
              <a:t>including community engagement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endParaRPr lang="en-US" altLang="en-US" sz="1800" dirty="0">
              <a:latin typeface="Trebuchet MS" panose="020B0603020202020204" pitchFamily="34" charset="0"/>
            </a:endParaRPr>
          </a:p>
        </p:txBody>
      </p:sp>
      <p:sp>
        <p:nvSpPr>
          <p:cNvPr id="21516" name="TextBox 15"/>
          <p:cNvSpPr txBox="1">
            <a:spLocks noChangeArrowheads="1"/>
          </p:cNvSpPr>
          <p:nvPr/>
        </p:nvSpPr>
        <p:spPr bwMode="auto">
          <a:xfrm>
            <a:off x="3802695" y="4335864"/>
            <a:ext cx="685555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sz="1800" b="1" dirty="0">
                <a:latin typeface="Trebuchet MS" panose="020B0603020202020204" pitchFamily="34" charset="0"/>
              </a:rPr>
              <a:t>Consistent and open </a:t>
            </a:r>
            <a:r>
              <a:rPr lang="en-US" altLang="en-US" sz="1800" dirty="0">
                <a:latin typeface="Trebuchet MS" panose="020B0603020202020204" pitchFamily="34" charset="0"/>
              </a:rPr>
              <a:t>communication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sz="1800" dirty="0">
                <a:latin typeface="Trebuchet MS" panose="020B0603020202020204" pitchFamily="34" charset="0"/>
              </a:rPr>
              <a:t>Focus on building </a:t>
            </a:r>
            <a:r>
              <a:rPr lang="en-US" altLang="en-US" sz="1800" b="1" dirty="0">
                <a:latin typeface="Trebuchet MS" panose="020B0603020202020204" pitchFamily="34" charset="0"/>
              </a:rPr>
              <a:t>trust</a:t>
            </a:r>
          </a:p>
        </p:txBody>
      </p:sp>
      <p:sp>
        <p:nvSpPr>
          <p:cNvPr id="21517" name="TextBox 16"/>
          <p:cNvSpPr txBox="1">
            <a:spLocks noChangeArrowheads="1"/>
          </p:cNvSpPr>
          <p:nvPr/>
        </p:nvSpPr>
        <p:spPr bwMode="auto">
          <a:xfrm>
            <a:off x="3794760" y="5265009"/>
            <a:ext cx="6301862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sz="1800" b="1" dirty="0">
                <a:latin typeface="Trebuchet MS" panose="020B0603020202020204" pitchFamily="34" charset="0"/>
              </a:rPr>
              <a:t>Separate organization(s) with </a:t>
            </a:r>
            <a:r>
              <a:rPr lang="en-US" altLang="en-US" sz="1800" dirty="0">
                <a:latin typeface="Trebuchet MS" panose="020B0603020202020204" pitchFamily="34" charset="0"/>
              </a:rPr>
              <a:t>staff 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sz="1800" dirty="0">
                <a:latin typeface="Trebuchet MS" panose="020B0603020202020204" pitchFamily="34" charset="0"/>
              </a:rPr>
              <a:t>Resources and skills to </a:t>
            </a:r>
            <a:r>
              <a:rPr lang="en-US" altLang="en-US" sz="1800" b="1" dirty="0">
                <a:latin typeface="Trebuchet MS" panose="020B0603020202020204" pitchFamily="34" charset="0"/>
              </a:rPr>
              <a:t>convene</a:t>
            </a:r>
            <a:r>
              <a:rPr lang="en-US" altLang="en-US" sz="1800" dirty="0">
                <a:latin typeface="Trebuchet MS" panose="020B0603020202020204" pitchFamily="34" charset="0"/>
              </a:rPr>
              <a:t> and </a:t>
            </a:r>
            <a:r>
              <a:rPr lang="en-US" altLang="en-US" sz="1800" b="1" dirty="0">
                <a:latin typeface="Trebuchet MS" panose="020B0603020202020204" pitchFamily="34" charset="0"/>
              </a:rPr>
              <a:t>coordinate</a:t>
            </a:r>
            <a:r>
              <a:rPr lang="en-US" altLang="en-US" sz="1800" dirty="0">
                <a:latin typeface="Trebuchet MS" panose="020B0603020202020204" pitchFamily="34" charset="0"/>
              </a:rPr>
              <a:t> the work of the partners and the community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167331" y="1998431"/>
            <a:ext cx="7881472" cy="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2319692" y="3064953"/>
            <a:ext cx="7881472" cy="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2339089" y="4130349"/>
            <a:ext cx="7881472" cy="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2126067" y="5137037"/>
            <a:ext cx="7881472" cy="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3898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 bwMode="gray">
          <a:xfrm>
            <a:off x="487680" y="206175"/>
            <a:ext cx="10512425" cy="7691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400" b="1" dirty="0">
                <a:solidFill>
                  <a:schemeClr val="tx2"/>
                </a:solidFill>
                <a:ea typeface="+mn-ea"/>
              </a:rPr>
              <a:t>Collaboration vs Collective Impact 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2362"/>
              </p:ext>
            </p:extLst>
          </p:nvPr>
        </p:nvGraphicFramePr>
        <p:xfrm>
          <a:off x="4587240" y="1603586"/>
          <a:ext cx="7040880" cy="43823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204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204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06214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Collaboration</a:t>
                      </a: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Collective Impact </a:t>
                      </a:r>
                    </a:p>
                  </a:txBody>
                  <a:tcP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44034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Programs Focus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Outcomes Focus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44034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Data Used</a:t>
                      </a:r>
                      <a:r>
                        <a:rPr lang="en-US" b="1" baseline="0" dirty="0"/>
                        <a:t> to Prove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Data used to Improve (Disaggregated;</a:t>
                      </a:r>
                      <a:r>
                        <a:rPr lang="en-US" b="1" baseline="0" dirty="0"/>
                        <a:t> Pin Pointed) </a:t>
                      </a:r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44034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Do More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Work Better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44034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Importing Ideas (often)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Engaging Community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94360" y="1405466"/>
            <a:ext cx="3246120" cy="4154984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2400" dirty="0"/>
              <a:t>There is consensus and controversy about the differences between collaboration vs collective impact; the field continues to strengthen through proofs and challenges.  </a:t>
            </a:r>
          </a:p>
        </p:txBody>
      </p:sp>
    </p:spTree>
    <p:extLst>
      <p:ext uri="{BB962C8B-B14F-4D97-AF65-F5344CB8AC3E}">
        <p14:creationId xmlns:p14="http://schemas.microsoft.com/office/powerpoint/2010/main" val="39743917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1142" y="1500366"/>
            <a:ext cx="10291813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sym typeface="Wingdings" panose="05000000000000000000" pitchFamily="2" charset="2"/>
              </a:rPr>
              <a:t> </a:t>
            </a:r>
            <a:r>
              <a:rPr lang="en-US" b="1" dirty="0"/>
              <a:t>The Road Map Project</a:t>
            </a:r>
            <a:r>
              <a:rPr lang="en-US" dirty="0"/>
              <a:t> focuses on doubling the number of students on track to graduate with a postsecondary degree or credential in the urban South Seattle region by 2020. </a:t>
            </a:r>
          </a:p>
          <a:p>
            <a:endParaRPr lang="en-US" dirty="0"/>
          </a:p>
          <a:p>
            <a:r>
              <a:rPr lang="en-US" b="1" dirty="0">
                <a:solidFill>
                  <a:srgbClr val="C00000"/>
                </a:solidFill>
                <a:sym typeface="Wingdings" panose="05000000000000000000" pitchFamily="2" charset="2"/>
              </a:rPr>
              <a:t> </a:t>
            </a:r>
            <a:r>
              <a:rPr lang="en-US" b="1" dirty="0"/>
              <a:t>RE-AMP Energy Network</a:t>
            </a:r>
            <a:r>
              <a:rPr lang="en-US" dirty="0"/>
              <a:t>, 125 nonprofits and funders across 8 states in upper Midwest focused on reducing regional global warming emissions 80% (from 2005 levels) by 2050. </a:t>
            </a:r>
          </a:p>
          <a:p>
            <a:endParaRPr lang="en-US" dirty="0"/>
          </a:p>
          <a:p>
            <a:r>
              <a:rPr lang="en-US" b="1" dirty="0">
                <a:solidFill>
                  <a:srgbClr val="C00000"/>
                </a:solidFill>
                <a:sym typeface="Wingdings" panose="05000000000000000000" pitchFamily="2" charset="2"/>
              </a:rPr>
              <a:t> </a:t>
            </a:r>
            <a:r>
              <a:rPr lang="en-US" b="1" dirty="0"/>
              <a:t>Farm to Plate</a:t>
            </a:r>
            <a:r>
              <a:rPr lang="en-US" dirty="0"/>
              <a:t>, self-governing network collaborative approach to 25 goals to transform Vermont’s food system</a:t>
            </a:r>
          </a:p>
          <a:p>
            <a:endParaRPr lang="en-US" dirty="0"/>
          </a:p>
          <a:p>
            <a:r>
              <a:rPr lang="en-US" b="1" dirty="0">
                <a:solidFill>
                  <a:srgbClr val="C00000"/>
                </a:solidFill>
                <a:sym typeface="Wingdings" panose="05000000000000000000" pitchFamily="2" charset="2"/>
              </a:rPr>
              <a:t> </a:t>
            </a:r>
            <a:r>
              <a:rPr lang="en-US" b="1" dirty="0" err="1"/>
              <a:t>StriveTogether</a:t>
            </a:r>
            <a:r>
              <a:rPr lang="en-US" dirty="0"/>
              <a:t>, begun 2006 as partnership of 300 orgs in Cincinnati &amp; Northern KY to improve education; improvements tracked in 40 of its 53 measured outcomes, including an 11% increase in high school graduation rates and a 10% increase in college enrollment</a:t>
            </a:r>
          </a:p>
          <a:p>
            <a:endParaRPr lang="en-US" dirty="0"/>
          </a:p>
          <a:p>
            <a:r>
              <a:rPr lang="en-US" b="1" dirty="0">
                <a:solidFill>
                  <a:srgbClr val="C00000"/>
                </a:solidFill>
                <a:sym typeface="Wingdings" panose="05000000000000000000" pitchFamily="2" charset="2"/>
              </a:rPr>
              <a:t> </a:t>
            </a:r>
            <a:r>
              <a:rPr lang="en-US" b="1" dirty="0"/>
              <a:t>The 2020 Plan </a:t>
            </a:r>
            <a:r>
              <a:rPr lang="en-US" dirty="0"/>
              <a:t>(St. Petersburg, FL), is supported by a network of 100+ partners working together toward the goal of reducing the poverty rate by 30% by the year 2020 in a 25-square mile community known as South St. Petersburg. 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891142" y="381000"/>
            <a:ext cx="915186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chemeClr val="tx2"/>
                </a:solidFill>
              </a:rPr>
              <a:t>Live Examples of Collective Impact  </a:t>
            </a:r>
          </a:p>
        </p:txBody>
      </p:sp>
    </p:spTree>
    <p:extLst>
      <p:ext uri="{BB962C8B-B14F-4D97-AF65-F5344CB8AC3E}">
        <p14:creationId xmlns:p14="http://schemas.microsoft.com/office/powerpoint/2010/main" val="19542937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69545" y="-222271"/>
            <a:ext cx="4149236" cy="276750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333500" y="2707808"/>
            <a:ext cx="413004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Collective impact is a fast growing field of practice with clear national leaders emerging; and penetration within many traditional fields and funding domains. 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 bwMode="gray">
          <a:xfrm>
            <a:off x="477008" y="394899"/>
            <a:ext cx="4986532" cy="189551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spcBef>
                <a:spcPct val="50000"/>
              </a:spcBef>
              <a:buClr>
                <a:schemeClr val="tx1"/>
              </a:buClr>
              <a:buSzPct val="75000"/>
            </a:pPr>
            <a:r>
              <a:rPr lang="en-US" altLang="en-US" sz="4000" b="1" dirty="0">
                <a:solidFill>
                  <a:schemeClr val="tx2"/>
                </a:solidFill>
                <a:ea typeface="+mn-ea"/>
              </a:rPr>
              <a:t>National Players &amp; Leaders in the Field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06901" y="1916803"/>
            <a:ext cx="4740525" cy="126859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06901" y="3538805"/>
            <a:ext cx="5143500" cy="131445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84981" y="4782686"/>
            <a:ext cx="4038600" cy="1592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49703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51560" y="1950720"/>
            <a:ext cx="928116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>
              <a:buFont typeface="+mj-lt"/>
              <a:buAutoNum type="arabicPeriod"/>
            </a:pPr>
            <a:r>
              <a:rPr lang="en-US" sz="2400" b="1" dirty="0"/>
              <a:t>Place-based: </a:t>
            </a:r>
            <a:r>
              <a:rPr lang="en-US" sz="2400" dirty="0"/>
              <a:t>Geographically bound enough to see and feel the energy and impact 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sz="2400" b="1" dirty="0"/>
              <a:t>Time-bound:</a:t>
            </a:r>
            <a:r>
              <a:rPr lang="en-US" sz="2400" dirty="0"/>
              <a:t> Infusing the effort with purpose, time-sensitivity and – if possible - urgency 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sz="2400" b="1" dirty="0"/>
              <a:t>Targeting big goal: </a:t>
            </a:r>
            <a:r>
              <a:rPr lang="en-US" sz="2400" dirty="0"/>
              <a:t>Big enough to excite and stretch capacity &amp; realistic enough to achieve 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sz="2400" b="1" dirty="0"/>
              <a:t>Led by pure backbone group: </a:t>
            </a:r>
            <a:r>
              <a:rPr lang="en-US" sz="2400" dirty="0"/>
              <a:t>Minimizing detractions inherent in other organization types 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sz="2400" b="1" dirty="0"/>
              <a:t>Designed to evolve, not solve: </a:t>
            </a:r>
            <a:r>
              <a:rPr lang="en-US" sz="2400" dirty="0"/>
              <a:t>Avoiding trap of trying to change too much, too fast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b="1" dirty="0"/>
              <a:t>Hyper-focused on hitting numbers:</a:t>
            </a:r>
            <a:r>
              <a:rPr lang="en-US" sz="2400" dirty="0"/>
              <a:t> Avoid energy drains; above all, keep eyes on the prize! 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 bwMode="gray">
          <a:xfrm>
            <a:off x="1600200" y="551498"/>
            <a:ext cx="9296400" cy="7985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spcBef>
                <a:spcPct val="50000"/>
              </a:spcBef>
              <a:buClr>
                <a:schemeClr val="tx1"/>
              </a:buClr>
              <a:buSzPct val="75000"/>
            </a:pPr>
            <a:r>
              <a:rPr lang="en-US" altLang="en-US" sz="4000" b="1" dirty="0">
                <a:solidFill>
                  <a:schemeClr val="tx2"/>
                </a:solidFill>
                <a:ea typeface="+mn-ea"/>
              </a:rPr>
              <a:t>Ideal Elements for Community-Driven Collective Impact Initiatives 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1371600" cy="1615440"/>
          </a:xfrm>
          <a:prstGeom prst="rect">
            <a:avLst/>
          </a:prstGeom>
          <a:solidFill>
            <a:srgbClr val="C00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Part 2 </a:t>
            </a:r>
          </a:p>
        </p:txBody>
      </p:sp>
    </p:spTree>
    <p:extLst>
      <p:ext uri="{BB962C8B-B14F-4D97-AF65-F5344CB8AC3E}">
        <p14:creationId xmlns:p14="http://schemas.microsoft.com/office/powerpoint/2010/main" val="10081793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328574" y="2226761"/>
            <a:ext cx="440298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189" indent="-457189">
              <a:buFont typeface="+mj-lt"/>
              <a:buAutoNum type="arabicPeriod"/>
            </a:pPr>
            <a:endParaRPr lang="en-US" sz="2400" i="1" dirty="0"/>
          </a:p>
          <a:p>
            <a:pPr marL="457189" indent="-457189">
              <a:buFont typeface="+mj-lt"/>
              <a:buAutoNum type="arabicPeriod"/>
            </a:pPr>
            <a:r>
              <a:rPr lang="en-US" sz="2400" dirty="0"/>
              <a:t>Florida’s </a:t>
            </a:r>
            <a:r>
              <a:rPr lang="en-US" sz="2400" b="1" dirty="0"/>
              <a:t>largest</a:t>
            </a:r>
            <a:r>
              <a:rPr lang="en-US" sz="2400" dirty="0"/>
              <a:t> poverty-reduction plan</a:t>
            </a:r>
          </a:p>
          <a:p>
            <a:pPr marL="457189" indent="-457189">
              <a:buFont typeface="+mj-lt"/>
              <a:buAutoNum type="arabicPeriod"/>
            </a:pPr>
            <a:r>
              <a:rPr lang="en-US" sz="2400" dirty="0"/>
              <a:t>The only one with a </a:t>
            </a:r>
            <a:r>
              <a:rPr lang="en-US" sz="2400" b="1" dirty="0"/>
              <a:t>specific target</a:t>
            </a:r>
            <a:r>
              <a:rPr lang="en-US" sz="2400" dirty="0"/>
              <a:t> for poverty reduction</a:t>
            </a:r>
          </a:p>
          <a:p>
            <a:pPr marL="457189" indent="-457189">
              <a:buFont typeface="+mj-lt"/>
              <a:buAutoNum type="arabicPeriod"/>
            </a:pPr>
            <a:r>
              <a:rPr lang="en-US" sz="2400" dirty="0"/>
              <a:t>The only one </a:t>
            </a:r>
            <a:r>
              <a:rPr lang="en-US" sz="2400" b="1" dirty="0"/>
              <a:t>created and led by the community</a:t>
            </a:r>
            <a:endParaRPr lang="en-US" sz="2400" dirty="0"/>
          </a:p>
          <a:p>
            <a:pPr marL="457189" indent="-457189">
              <a:buFont typeface="+mj-lt"/>
              <a:buAutoNum type="arabicPeriod"/>
            </a:pPr>
            <a:endParaRPr lang="en-US" sz="2400" b="1" i="1" dirty="0"/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296261" y="209749"/>
            <a:ext cx="6954624" cy="1866958"/>
          </a:xfrm>
          <a:prstGeom prst="rect">
            <a:avLst/>
          </a:prstGeom>
          <a:solidFill>
            <a:srgbClr val="FFFF00"/>
          </a:solidFill>
        </p:spPr>
        <p:txBody>
          <a:bodyPr vert="horz" anchor="b">
            <a:noAutofit/>
          </a:bodyPr>
          <a:lstStyle>
            <a:lvl1pPr algn="ctr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tx1"/>
                </a:solidFill>
                <a:latin typeface="Trebuchet MS" panose="020B0603020202020204" pitchFamily="34" charset="0"/>
                <a:ea typeface="+mj-ea"/>
                <a:cs typeface="+mj-cs"/>
              </a:defRPr>
            </a:lvl1pPr>
            <a:extLst/>
          </a:lstStyle>
          <a:p>
            <a:pPr algn="l"/>
            <a:r>
              <a:rPr lang="en-US" sz="2900" dirty="0">
                <a:latin typeface="+mj-lt"/>
              </a:rPr>
              <a:t>The 2020 Plan was born as a collective impact initiative to reduce poverty by 30% by 2020 in South St. Petersburg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5233122" y="209749"/>
            <a:ext cx="6161536" cy="6481576"/>
            <a:chOff x="3924842" y="20152"/>
            <a:chExt cx="4621152" cy="4861182"/>
          </a:xfrm>
        </p:grpSpPr>
        <p:cxnSp>
          <p:nvCxnSpPr>
            <p:cNvPr id="15" name="Straight Connector 14"/>
            <p:cNvCxnSpPr/>
            <p:nvPr/>
          </p:nvCxnSpPr>
          <p:spPr>
            <a:xfrm>
              <a:off x="5428866" y="3280113"/>
              <a:ext cx="738969" cy="3611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flipV="1">
              <a:off x="5239490" y="1372598"/>
              <a:ext cx="532248" cy="4572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flipV="1">
              <a:off x="5798244" y="1962150"/>
              <a:ext cx="1376150" cy="40356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5897880" y="2673498"/>
              <a:ext cx="1186513" cy="27903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Oval 18"/>
            <p:cNvSpPr/>
            <p:nvPr/>
          </p:nvSpPr>
          <p:spPr>
            <a:xfrm>
              <a:off x="5634606" y="3303994"/>
              <a:ext cx="1577340" cy="1577340"/>
            </a:xfrm>
            <a:prstGeom prst="ellipse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0" dirty="0"/>
                <a:t>Family Wrap-Around</a:t>
              </a:r>
            </a:p>
          </p:txBody>
        </p:sp>
        <p:sp>
          <p:nvSpPr>
            <p:cNvPr id="21" name="Oval 20"/>
            <p:cNvSpPr/>
            <p:nvPr/>
          </p:nvSpPr>
          <p:spPr>
            <a:xfrm>
              <a:off x="5592504" y="20152"/>
              <a:ext cx="1577340" cy="1577340"/>
            </a:xfrm>
            <a:prstGeom prst="ellipse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lIns="12192" tIns="24384" rIns="12192" bIns="24384" rtlCol="0" anchor="ctr"/>
            <a:lstStyle/>
            <a:p>
              <a:pPr algn="ctr"/>
              <a:r>
                <a:rPr lang="en-US" sz="2200" dirty="0"/>
                <a:t>Economic Dev. </a:t>
              </a:r>
            </a:p>
          </p:txBody>
        </p:sp>
        <p:sp>
          <p:nvSpPr>
            <p:cNvPr id="22" name="Oval 21"/>
            <p:cNvSpPr/>
            <p:nvPr/>
          </p:nvSpPr>
          <p:spPr>
            <a:xfrm>
              <a:off x="6968654" y="2365713"/>
              <a:ext cx="1577340" cy="1577340"/>
            </a:xfrm>
            <a:prstGeom prst="ellipse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lIns="18288" rIns="18288" rtlCol="0" anchor="ctr"/>
            <a:lstStyle/>
            <a:p>
              <a:pPr algn="ctr"/>
              <a:r>
                <a:rPr lang="en-US" sz="2200" dirty="0"/>
                <a:t>Workforce Dev. </a:t>
              </a:r>
            </a:p>
          </p:txBody>
        </p:sp>
        <p:sp>
          <p:nvSpPr>
            <p:cNvPr id="23" name="Oval 22"/>
            <p:cNvSpPr/>
            <p:nvPr/>
          </p:nvSpPr>
          <p:spPr>
            <a:xfrm>
              <a:off x="6968654" y="856529"/>
              <a:ext cx="1577340" cy="1577340"/>
            </a:xfrm>
            <a:prstGeom prst="ellipse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0" dirty="0"/>
                <a:t>Business Dev.</a:t>
              </a:r>
            </a:p>
          </p:txBody>
        </p:sp>
        <p:sp>
          <p:nvSpPr>
            <p:cNvPr id="26" name="Oval 25"/>
            <p:cNvSpPr/>
            <p:nvPr/>
          </p:nvSpPr>
          <p:spPr>
            <a:xfrm>
              <a:off x="3924842" y="1538133"/>
              <a:ext cx="2103120" cy="2103120"/>
            </a:xfrm>
            <a:prstGeom prst="ellipse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lIns="18288" rIns="18288" rtlCol="0" anchor="ctr"/>
            <a:lstStyle/>
            <a:p>
              <a:pPr algn="ctr"/>
              <a:r>
                <a:rPr lang="en-US" sz="2133" b="1" dirty="0">
                  <a:latin typeface="Segoe UI" panose="020B0502040204020203" pitchFamily="34" charset="0"/>
                  <a:cs typeface="Segoe UI" panose="020B0502040204020203" pitchFamily="34" charset="0"/>
                </a:rPr>
                <a:t>2020 is a pure “backbone” organization backed by 100+ partners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257480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34950"/>
            <a:ext cx="10080625" cy="809625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en-US" sz="3800" dirty="0">
                <a:solidFill>
                  <a:schemeClr val="tx1"/>
                </a:solidFill>
              </a:rPr>
              <a:t>Formula to Accelerate Poverty Reduction </a:t>
            </a:r>
          </a:p>
        </p:txBody>
      </p:sp>
      <p:pic>
        <p:nvPicPr>
          <p:cNvPr id="3" name="Picture 2" descr="Stick More Even CE Stairs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85822" y="2926236"/>
            <a:ext cx="6997700" cy="3714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96445" y="5269384"/>
            <a:ext cx="473075" cy="128016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Stick Man Climbing"/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44525" y="4339744"/>
            <a:ext cx="572135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Stick Man Climbing"/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23253" y="2825428"/>
            <a:ext cx="572135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Stick Man Climbing"/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37610" y="3320569"/>
            <a:ext cx="572135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Stick Man Climbing"/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12199" y="3823489"/>
            <a:ext cx="572135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Box 9"/>
          <p:cNvSpPr txBox="1"/>
          <p:nvPr/>
        </p:nvSpPr>
        <p:spPr>
          <a:xfrm>
            <a:off x="557926" y="3160132"/>
            <a:ext cx="4587125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ON THE SYSTEMS LEVEL: </a:t>
            </a:r>
          </a:p>
          <a:p>
            <a:pPr marL="285744" indent="-285744">
              <a:buFont typeface="Wingdings" panose="05000000000000000000" pitchFamily="2" charset="2"/>
              <a:buChar char="§"/>
            </a:pPr>
            <a:r>
              <a:rPr lang="en-US" sz="2000" dirty="0"/>
              <a:t>Accelerate </a:t>
            </a:r>
            <a:r>
              <a:rPr lang="en-US" sz="2000" b="1" dirty="0"/>
              <a:t>business growth &amp; job creation</a:t>
            </a:r>
          </a:p>
          <a:p>
            <a:endParaRPr lang="en-US" sz="2000" dirty="0"/>
          </a:p>
          <a:p>
            <a:r>
              <a:rPr lang="en-US" sz="2000" b="1" dirty="0"/>
              <a:t>ON A PERSONAL LEVEL:</a:t>
            </a:r>
          </a:p>
          <a:p>
            <a:pPr marL="285744" indent="-285744">
              <a:buFont typeface="Wingdings" panose="05000000000000000000" pitchFamily="2" charset="2"/>
              <a:buChar char="§"/>
            </a:pPr>
            <a:r>
              <a:rPr lang="en-US" sz="2000" dirty="0"/>
              <a:t>Offer parents and others </a:t>
            </a:r>
            <a:r>
              <a:rPr lang="en-US" sz="2000" b="1" dirty="0"/>
              <a:t>wrap-around support </a:t>
            </a:r>
            <a:r>
              <a:rPr lang="en-US" sz="2000" dirty="0"/>
              <a:t>to start and complete a journey to exit poverty</a:t>
            </a:r>
          </a:p>
          <a:p>
            <a:endParaRPr lang="en-US" sz="2000" dirty="0"/>
          </a:p>
        </p:txBody>
      </p:sp>
      <p:pic>
        <p:nvPicPr>
          <p:cNvPr id="11" name="Picture 10" descr="Stick Man Climbing"/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88742" y="4839240"/>
            <a:ext cx="572135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TextBox 11"/>
          <p:cNvSpPr txBox="1"/>
          <p:nvPr/>
        </p:nvSpPr>
        <p:spPr>
          <a:xfrm>
            <a:off x="557926" y="1584542"/>
            <a:ext cx="10879813" cy="9541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 dirty="0"/>
              <a:t>FOCUS: </a:t>
            </a:r>
            <a:r>
              <a:rPr lang="en-US" sz="2800" dirty="0"/>
              <a:t>Help 2,000 “working poor and willing” parents to lift themselves and their children above poverty line.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219448" y="4366741"/>
            <a:ext cx="3309481" cy="17340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667" b="1" dirty="0">
                <a:solidFill>
                  <a:schemeClr val="bg1"/>
                </a:solidFill>
              </a:rPr>
              <a:t>Bridging more people into the workforce and up the career ladder</a:t>
            </a:r>
          </a:p>
        </p:txBody>
      </p:sp>
    </p:spTree>
    <p:extLst>
      <p:ext uri="{BB962C8B-B14F-4D97-AF65-F5344CB8AC3E}">
        <p14:creationId xmlns:p14="http://schemas.microsoft.com/office/powerpoint/2010/main" val="31038194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 bwMode="gray">
          <a:xfrm>
            <a:off x="527447" y="235349"/>
            <a:ext cx="10079594" cy="809013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800" dirty="0">
                <a:solidFill>
                  <a:schemeClr val="tx1"/>
                </a:solidFill>
              </a:rPr>
              <a:t>Some of our Impact (so far)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27447" y="1417320"/>
            <a:ext cx="10917793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µ"/>
            </a:pPr>
            <a:r>
              <a:rPr lang="en-US" sz="2800" dirty="0"/>
              <a:t>6-year advocacy campaign that resulted in creation of </a:t>
            </a:r>
            <a:r>
              <a:rPr lang="en-US" sz="2800" b="1" dirty="0"/>
              <a:t>South St. Petersburg CRA</a:t>
            </a:r>
            <a:r>
              <a:rPr lang="en-US" sz="2800" dirty="0"/>
              <a:t> (historic on multiple counts)</a:t>
            </a:r>
          </a:p>
          <a:p>
            <a:pPr marL="285750" lvl="0" indent="-285750">
              <a:buFont typeface="Wingdings" panose="05000000000000000000" pitchFamily="2" charset="2"/>
              <a:buChar char="µ"/>
            </a:pPr>
            <a:r>
              <a:rPr lang="en-US" sz="2800" dirty="0"/>
              <a:t>“Working 1000” Youth Employment push that’s generated </a:t>
            </a:r>
            <a:r>
              <a:rPr lang="en-US" sz="2800" b="1" dirty="0">
                <a:solidFill>
                  <a:srgbClr val="C00000"/>
                </a:solidFill>
              </a:rPr>
              <a:t>record-setting levels of youth employment </a:t>
            </a:r>
          </a:p>
          <a:p>
            <a:pPr marL="285750" lvl="0" indent="-285750">
              <a:buFont typeface="Wingdings" panose="05000000000000000000" pitchFamily="2" charset="2"/>
              <a:buChar char="µ"/>
            </a:pPr>
            <a:r>
              <a:rPr lang="en-US" sz="2800" dirty="0"/>
              <a:t>$10 Million Capital Quest </a:t>
            </a:r>
            <a:r>
              <a:rPr lang="en-US" sz="2800" b="1" dirty="0"/>
              <a:t>that’s closed the capital gap for micro &amp; small business debt and equity</a:t>
            </a:r>
            <a:r>
              <a:rPr lang="en-US" sz="2800" dirty="0"/>
              <a:t>, for now…..and we continue to raise </a:t>
            </a:r>
          </a:p>
          <a:p>
            <a:pPr marL="285750" lvl="0" indent="-285750">
              <a:buFont typeface="Wingdings" panose="05000000000000000000" pitchFamily="2" charset="2"/>
              <a:buChar char="µ"/>
            </a:pPr>
            <a:r>
              <a:rPr lang="en-US" sz="2800" b="1" dirty="0">
                <a:solidFill>
                  <a:srgbClr val="C00000"/>
                </a:solidFill>
              </a:rPr>
              <a:t>10-fold growth in no. of programs helping families exit poverty </a:t>
            </a:r>
            <a:r>
              <a:rPr lang="en-US" sz="2800" dirty="0"/>
              <a:t>since our first pilot at the Urban League in 2014, thanks to the Pinellas Opportunity Council and other </a:t>
            </a:r>
            <a:r>
              <a:rPr lang="en-US" sz="2800"/>
              <a:t>partners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1597255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 bwMode="gray">
          <a:xfrm>
            <a:off x="679846" y="586740"/>
            <a:ext cx="4532234" cy="2164080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200" b="1" dirty="0">
                <a:solidFill>
                  <a:schemeClr val="tx1"/>
                </a:solidFill>
              </a:rPr>
              <a:t>Impact E.g. 1:</a:t>
            </a:r>
          </a:p>
          <a:p>
            <a:r>
              <a:rPr lang="en-US" sz="3200" b="1" dirty="0">
                <a:solidFill>
                  <a:srgbClr val="C00000"/>
                </a:solidFill>
              </a:rPr>
              <a:t>Business formation outstripping rest of city, esp. in CRA   </a:t>
            </a:r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01384995"/>
              </p:ext>
            </p:extLst>
          </p:nvPr>
        </p:nvGraphicFramePr>
        <p:xfrm>
          <a:off x="5212080" y="358140"/>
          <a:ext cx="6263640" cy="30251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24828206"/>
              </p:ext>
            </p:extLst>
          </p:nvPr>
        </p:nvGraphicFramePr>
        <p:xfrm>
          <a:off x="335280" y="3291840"/>
          <a:ext cx="6848475" cy="33070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Oval 4"/>
          <p:cNvSpPr/>
          <p:nvPr/>
        </p:nvSpPr>
        <p:spPr>
          <a:xfrm>
            <a:off x="5629275" y="3383280"/>
            <a:ext cx="1554480" cy="312420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/>
          <p:cNvSpPr txBox="1">
            <a:spLocks/>
          </p:cNvSpPr>
          <p:nvPr/>
        </p:nvSpPr>
        <p:spPr bwMode="gray">
          <a:xfrm>
            <a:off x="7183755" y="3909060"/>
            <a:ext cx="4227434" cy="2164080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200" b="1" dirty="0">
                <a:solidFill>
                  <a:schemeClr val="tx1"/>
                </a:solidFill>
              </a:rPr>
              <a:t>Impact E.g. 2:</a:t>
            </a:r>
          </a:p>
          <a:p>
            <a:r>
              <a:rPr lang="en-US" sz="3200" b="1" dirty="0">
                <a:solidFill>
                  <a:srgbClr val="C00000"/>
                </a:solidFill>
              </a:rPr>
              <a:t>Youth employment doubled over prior decade average </a:t>
            </a:r>
          </a:p>
        </p:txBody>
      </p:sp>
      <p:sp>
        <p:nvSpPr>
          <p:cNvPr id="9" name="Oval 8"/>
          <p:cNvSpPr/>
          <p:nvPr/>
        </p:nvSpPr>
        <p:spPr>
          <a:xfrm>
            <a:off x="8567736" y="586740"/>
            <a:ext cx="2694623" cy="281559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9484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27769" y="1054372"/>
            <a:ext cx="6330231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</a:rPr>
              <a:t>PART 1: </a:t>
            </a:r>
            <a:r>
              <a:rPr lang="en-US" sz="2400" b="1" dirty="0"/>
              <a:t>Collective Impact 101–Basics of the Burgeoning Approach </a:t>
            </a:r>
            <a:endParaRPr lang="en-US" sz="2400" dirty="0"/>
          </a:p>
          <a:p>
            <a:r>
              <a:rPr lang="en-US" sz="2200" u="sng" dirty="0"/>
              <a:t>9 TO 10:30 am </a:t>
            </a:r>
            <a:endParaRPr lang="en-US" sz="2200" dirty="0"/>
          </a:p>
          <a:p>
            <a:endParaRPr lang="en-US" sz="2400" dirty="0"/>
          </a:p>
          <a:p>
            <a:r>
              <a:rPr lang="en-US" sz="2400" b="1" dirty="0">
                <a:solidFill>
                  <a:srgbClr val="C00000"/>
                </a:solidFill>
              </a:rPr>
              <a:t>PART 2:</a:t>
            </a:r>
            <a:r>
              <a:rPr lang="en-US" sz="2400" b="1" dirty="0"/>
              <a:t> Ideal Elements in the Design of Community &amp; Regional Collective Impact </a:t>
            </a:r>
            <a:endParaRPr lang="en-US" sz="2400" dirty="0"/>
          </a:p>
          <a:p>
            <a:r>
              <a:rPr lang="en-US" sz="2200" u="sng" dirty="0"/>
              <a:t>10:40 am to 12:30 pm</a:t>
            </a:r>
            <a:endParaRPr lang="en-US" sz="2200" dirty="0"/>
          </a:p>
          <a:p>
            <a:endParaRPr lang="en-US" sz="2400" dirty="0"/>
          </a:p>
          <a:p>
            <a:r>
              <a:rPr lang="en-US" sz="2400" b="1" dirty="0">
                <a:solidFill>
                  <a:srgbClr val="C00000"/>
                </a:solidFill>
              </a:rPr>
              <a:t>PART 3:</a:t>
            </a:r>
            <a:r>
              <a:rPr lang="en-US" sz="2400" b="1" dirty="0"/>
              <a:t> Sharing the EAC Journey</a:t>
            </a:r>
            <a:endParaRPr lang="en-US" sz="2400" dirty="0"/>
          </a:p>
          <a:p>
            <a:r>
              <a:rPr lang="en-US" sz="2200" u="sng" dirty="0"/>
              <a:t>WORKING LUNCH 12:45 to 2:00 pm  </a:t>
            </a:r>
            <a:endParaRPr lang="en-US" sz="2200" dirty="0"/>
          </a:p>
          <a:p>
            <a:endParaRPr lang="en-US" sz="2400" b="1" dirty="0"/>
          </a:p>
          <a:p>
            <a:r>
              <a:rPr lang="en-US" sz="2400" b="1" dirty="0">
                <a:solidFill>
                  <a:srgbClr val="C00000"/>
                </a:solidFill>
              </a:rPr>
              <a:t>PART 4: </a:t>
            </a:r>
            <a:r>
              <a:rPr lang="en-US" sz="2400" b="1" dirty="0"/>
              <a:t>Essential Soft Skills for Collective Impact Leaders [8 examples]</a:t>
            </a:r>
            <a:r>
              <a:rPr lang="en-US" sz="2400" dirty="0"/>
              <a:t> </a:t>
            </a:r>
          </a:p>
          <a:p>
            <a:r>
              <a:rPr lang="en-US" sz="2200" u="sng" dirty="0"/>
              <a:t>2:15 to 3:45 pm </a:t>
            </a:r>
            <a:endParaRPr lang="en-US" sz="2200" dirty="0"/>
          </a:p>
          <a:p>
            <a:endParaRPr lang="en-US" sz="2400" dirty="0"/>
          </a:p>
        </p:txBody>
      </p:sp>
      <p:sp>
        <p:nvSpPr>
          <p:cNvPr id="3" name="Rectangle 2"/>
          <p:cNvSpPr/>
          <p:nvPr/>
        </p:nvSpPr>
        <p:spPr>
          <a:xfrm>
            <a:off x="527769" y="274990"/>
            <a:ext cx="9813489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buClr>
                <a:schemeClr val="tx1"/>
              </a:buClr>
              <a:buSzPct val="75000"/>
              <a:defRPr/>
            </a:pPr>
            <a:r>
              <a:rPr lang="en-US" sz="3600" b="1" dirty="0">
                <a:solidFill>
                  <a:schemeClr val="tx2"/>
                </a:solidFill>
                <a:latin typeface="Helvetica" pitchFamily="34" charset="0"/>
              </a:rPr>
              <a:t>Today’s Training &amp; Sharing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979920" y="570456"/>
            <a:ext cx="4846320" cy="5262979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OBJECTIVES: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200" dirty="0">
                <a:solidFill>
                  <a:schemeClr val="bg1"/>
                </a:solidFill>
              </a:rPr>
              <a:t>For EAC leaders to learn about collective impact as a approach to societal change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200" dirty="0">
                <a:solidFill>
                  <a:schemeClr val="bg1"/>
                </a:solidFill>
              </a:rPr>
              <a:t>For EAC leaders to be equipped to begin designing a collective impact initiative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200" dirty="0">
                <a:solidFill>
                  <a:schemeClr val="bg1"/>
                </a:solidFill>
              </a:rPr>
              <a:t>For EAC leaders to short-list the domain(s) in which they may practice collective impact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200" dirty="0">
                <a:solidFill>
                  <a:schemeClr val="bg1"/>
                </a:solidFill>
              </a:rPr>
              <a:t>For UMA to learn more about EAC and its landscape of change, in order to support EAC’s capacity-building for collective impact </a:t>
            </a:r>
          </a:p>
        </p:txBody>
      </p:sp>
    </p:spTree>
    <p:extLst>
      <p:ext uri="{BB962C8B-B14F-4D97-AF65-F5344CB8AC3E}">
        <p14:creationId xmlns:p14="http://schemas.microsoft.com/office/powerpoint/2010/main" val="20715471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DRAFT for TASKFORCE REVIEW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419225" y="1652588"/>
            <a:ext cx="10772775" cy="509587"/>
          </a:xfrm>
        </p:spPr>
        <p:txBody>
          <a:bodyPr>
            <a:noAutofit/>
          </a:bodyPr>
          <a:lstStyle/>
          <a:p>
            <a:r>
              <a:rPr lang="en-US" sz="5400" dirty="0"/>
              <a:t>MVPs for Impact to 2020 goals 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8246" y="1003062"/>
            <a:ext cx="4643719" cy="3093878"/>
          </a:xfrm>
          <a:prstGeom prst="rect">
            <a:avLst/>
          </a:prstGeom>
          <a:solidFill>
            <a:srgbClr val="92D050"/>
          </a:solidFill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99601" y="1003062"/>
            <a:ext cx="2743200" cy="1828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8246" y="4212497"/>
            <a:ext cx="3151095" cy="209289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80437" y="990605"/>
            <a:ext cx="1909571" cy="18288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95981" y="4762055"/>
            <a:ext cx="1366482" cy="20574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99601" y="2947417"/>
            <a:ext cx="2590444" cy="171907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99602" y="4762055"/>
            <a:ext cx="3138960" cy="208483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63577" y="989615"/>
            <a:ext cx="1528424" cy="18288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02460" y="2951587"/>
            <a:ext cx="4350671" cy="171907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34089" y="4764741"/>
            <a:ext cx="2066365" cy="206636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67773" y="4212495"/>
            <a:ext cx="1395984" cy="2093976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15152" y="6380604"/>
            <a:ext cx="4754880" cy="365760"/>
          </a:xfrm>
          <a:prstGeom prst="rect">
            <a:avLst/>
          </a:prstGeom>
          <a:solidFill>
            <a:srgbClr val="92D05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719226" y="281121"/>
            <a:ext cx="10772775" cy="5089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11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5401" kern="1200" spc="-121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b="1" dirty="0">
                <a:solidFill>
                  <a:schemeClr val="tx2"/>
                </a:solidFill>
              </a:rPr>
              <a:t>MVPs for Impact to 2020 goals  </a:t>
            </a:r>
          </a:p>
        </p:txBody>
      </p:sp>
    </p:spTree>
    <p:extLst>
      <p:ext uri="{BB962C8B-B14F-4D97-AF65-F5344CB8AC3E}">
        <p14:creationId xmlns:p14="http://schemas.microsoft.com/office/powerpoint/2010/main" val="23767457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640" y="860612"/>
            <a:ext cx="1584041" cy="237744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25364" y="860612"/>
            <a:ext cx="2217421" cy="237744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07325" y="5276141"/>
            <a:ext cx="2194560" cy="146467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54853" y="3375801"/>
            <a:ext cx="1582070" cy="18288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24305" y="3384349"/>
            <a:ext cx="1453896" cy="18288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54713" y="3377827"/>
            <a:ext cx="2744914" cy="1828800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468325" y="205319"/>
            <a:ext cx="10772775" cy="5089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11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5401" kern="1200" spc="-121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>
                <a:solidFill>
                  <a:schemeClr val="tx2"/>
                </a:solidFill>
              </a:rPr>
              <a:t>MVPs for Impact to 2020 goals 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09618" y="5276141"/>
            <a:ext cx="1955549" cy="146304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13369" y="5276141"/>
            <a:ext cx="1970846" cy="146304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0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32811" y="4939584"/>
            <a:ext cx="1920240" cy="192024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13435" y="852230"/>
            <a:ext cx="1782035" cy="237744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0331" y="860613"/>
            <a:ext cx="2259572" cy="239491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90552" y="852231"/>
            <a:ext cx="1764161" cy="238704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66120" y="1203205"/>
            <a:ext cx="2004252" cy="198388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4108" y="3375801"/>
            <a:ext cx="2356565" cy="301947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107325" y="3384349"/>
            <a:ext cx="2651760" cy="1884319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2999592" y="5204601"/>
            <a:ext cx="2925772" cy="552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1560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 bwMode="gray">
          <a:xfrm>
            <a:off x="1280160" y="1264920"/>
            <a:ext cx="9296400" cy="4053840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spcBef>
                <a:spcPct val="50000"/>
              </a:spcBef>
              <a:buClr>
                <a:schemeClr val="tx1"/>
              </a:buClr>
              <a:buSzPct val="75000"/>
            </a:pPr>
            <a:r>
              <a:rPr lang="en-US" altLang="en-US" sz="4000" b="1" dirty="0">
                <a:solidFill>
                  <a:schemeClr val="tx2"/>
                </a:solidFill>
                <a:ea typeface="+mn-ea"/>
              </a:rPr>
              <a:t>Knowledge Sharing with 2020 Plan Collective Impact Leaders</a:t>
            </a:r>
          </a:p>
          <a:p>
            <a:pPr algn="ctr">
              <a:spcBef>
                <a:spcPct val="50000"/>
              </a:spcBef>
              <a:buClr>
                <a:schemeClr val="tx1"/>
              </a:buClr>
              <a:buSzPct val="75000"/>
            </a:pPr>
            <a:endParaRPr lang="en-US" altLang="en-US" sz="4000" b="1" dirty="0">
              <a:solidFill>
                <a:schemeClr val="tx2"/>
              </a:solidFill>
              <a:ea typeface="+mn-ea"/>
            </a:endParaRPr>
          </a:p>
          <a:p>
            <a:pPr algn="ctr">
              <a:spcBef>
                <a:spcPct val="50000"/>
              </a:spcBef>
              <a:buClr>
                <a:schemeClr val="tx1"/>
              </a:buClr>
              <a:buSzPct val="75000"/>
            </a:pPr>
            <a:r>
              <a:rPr lang="en-US" altLang="en-US" b="1" i="1" dirty="0">
                <a:solidFill>
                  <a:schemeClr val="tx2"/>
                </a:solidFill>
                <a:ea typeface="+mn-ea"/>
              </a:rPr>
              <a:t>Please prepare your questions!  </a:t>
            </a:r>
          </a:p>
        </p:txBody>
      </p:sp>
    </p:spTree>
    <p:extLst>
      <p:ext uri="{BB962C8B-B14F-4D97-AF65-F5344CB8AC3E}">
        <p14:creationId xmlns:p14="http://schemas.microsoft.com/office/powerpoint/2010/main" val="165988552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gray">
          <a:xfrm>
            <a:off x="1798320" y="2700338"/>
            <a:ext cx="9296400" cy="7985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000" b="1" dirty="0">
                <a:solidFill>
                  <a:schemeClr val="tx2"/>
                </a:solidFill>
              </a:rPr>
              <a:t>Sharing the EAC Journey</a:t>
            </a:r>
            <a:endParaRPr lang="en-US" sz="4000" dirty="0">
              <a:solidFill>
                <a:schemeClr val="tx2"/>
              </a:solidFill>
            </a:endParaRPr>
          </a:p>
          <a:p>
            <a:r>
              <a:rPr lang="en-US" sz="4000" dirty="0">
                <a:solidFill>
                  <a:schemeClr val="tx2"/>
                </a:solidFill>
              </a:rPr>
              <a:t>This interactive dialogue session will be led by EAC leaders who will share the origins of the EAC and the vision of founding leaders</a:t>
            </a:r>
          </a:p>
          <a:p>
            <a:endParaRPr lang="en-US" sz="2400" dirty="0">
              <a:solidFill>
                <a:schemeClr val="tx2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1371600" cy="1615440"/>
          </a:xfrm>
          <a:prstGeom prst="rect">
            <a:avLst/>
          </a:prstGeom>
          <a:solidFill>
            <a:srgbClr val="C00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Part 3</a:t>
            </a:r>
          </a:p>
        </p:txBody>
      </p:sp>
    </p:spTree>
    <p:extLst>
      <p:ext uri="{BB962C8B-B14F-4D97-AF65-F5344CB8AC3E}">
        <p14:creationId xmlns:p14="http://schemas.microsoft.com/office/powerpoint/2010/main" val="6690256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gray">
          <a:xfrm>
            <a:off x="1706880" y="408464"/>
            <a:ext cx="9296400" cy="7985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000" b="1" dirty="0">
                <a:solidFill>
                  <a:schemeClr val="tx2"/>
                </a:solidFill>
              </a:rPr>
              <a:t>Essential Soft Skills for Collective Impact Leaders [8 examples]</a:t>
            </a:r>
            <a:r>
              <a:rPr lang="en-US" sz="4000" dirty="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1371600" cy="1615440"/>
          </a:xfrm>
          <a:prstGeom prst="rect">
            <a:avLst/>
          </a:prstGeom>
          <a:solidFill>
            <a:srgbClr val="C00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Part 4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371600" y="2087880"/>
            <a:ext cx="9155070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lvl="0" indent="-342900">
              <a:buFont typeface="+mj-lt"/>
              <a:buAutoNum type="arabicPeriod"/>
            </a:pPr>
            <a:r>
              <a:rPr lang="en-US" sz="3000" dirty="0"/>
              <a:t>Stand as an equal among alphas &amp; A-types 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sz="3000" dirty="0"/>
              <a:t>Fade to black as easily as they rise to the fore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sz="3000" dirty="0"/>
              <a:t>Weave win-wins 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sz="3000" dirty="0"/>
              <a:t>Cut to the chase, without cutting to the bone 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sz="3000" dirty="0"/>
              <a:t>Follow the leaders who get things done 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sz="3000" dirty="0"/>
              <a:t>Sense the way of the wind, seize opportunities 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sz="3000" dirty="0"/>
              <a:t>Roll with the punches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3000" b="1" i="1" dirty="0"/>
              <a:t>Above all–keep eyes on the prize!</a:t>
            </a:r>
          </a:p>
        </p:txBody>
      </p:sp>
    </p:spTree>
    <p:extLst>
      <p:ext uri="{BB962C8B-B14F-4D97-AF65-F5344CB8AC3E}">
        <p14:creationId xmlns:p14="http://schemas.microsoft.com/office/powerpoint/2010/main" val="283525620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TextBox 1"/>
          <p:cNvSpPr txBox="1">
            <a:spLocks noChangeArrowheads="1"/>
          </p:cNvSpPr>
          <p:nvPr/>
        </p:nvSpPr>
        <p:spPr bwMode="auto">
          <a:xfrm>
            <a:off x="2807978" y="257304"/>
            <a:ext cx="7249392" cy="707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999" dirty="0">
                <a:solidFill>
                  <a:schemeClr val="bg1"/>
                </a:solidFill>
              </a:rPr>
              <a:t>Effective Collective Impact </a:t>
            </a:r>
          </a:p>
        </p:txBody>
      </p:sp>
      <p:sp>
        <p:nvSpPr>
          <p:cNvPr id="2" name="Rectangle 1"/>
          <p:cNvSpPr/>
          <p:nvPr/>
        </p:nvSpPr>
        <p:spPr>
          <a:xfrm>
            <a:off x="1312050" y="153368"/>
            <a:ext cx="1024124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chemeClr val="tx2"/>
                </a:solidFill>
              </a:rPr>
              <a:t>Critical Role of Relationships &amp; Trusts</a:t>
            </a:r>
            <a:endParaRPr lang="en-US" sz="900" b="1" dirty="0">
              <a:solidFill>
                <a:schemeClr val="tx2"/>
              </a:solidFill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F6690C84-5C1B-48F8-B2E3-1CB970A63B66}"/>
              </a:ext>
            </a:extLst>
          </p:cNvPr>
          <p:cNvGrpSpPr/>
          <p:nvPr/>
        </p:nvGrpSpPr>
        <p:grpSpPr>
          <a:xfrm>
            <a:off x="195976" y="954899"/>
            <a:ext cx="5747624" cy="5202061"/>
            <a:chOff x="6027577" y="1909798"/>
            <a:chExt cx="12476993" cy="11258791"/>
          </a:xfrm>
        </p:grpSpPr>
        <p:sp>
          <p:nvSpPr>
            <p:cNvPr id="3" name="Oval 2"/>
            <p:cNvSpPr/>
            <p:nvPr/>
          </p:nvSpPr>
          <p:spPr>
            <a:xfrm>
              <a:off x="6407313" y="1909798"/>
              <a:ext cx="11449242" cy="11258791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3599" dirty="0"/>
            </a:p>
          </p:txBody>
        </p:sp>
        <p:sp>
          <p:nvSpPr>
            <p:cNvPr id="24581" name="TextBox 3"/>
            <p:cNvSpPr txBox="1">
              <a:spLocks noChangeArrowheads="1"/>
            </p:cNvSpPr>
            <p:nvPr/>
          </p:nvSpPr>
          <p:spPr bwMode="auto">
            <a:xfrm>
              <a:off x="9297720" y="2240452"/>
              <a:ext cx="5811205" cy="16619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2400" b="1" dirty="0">
                  <a:solidFill>
                    <a:schemeClr val="bg1"/>
                  </a:solidFill>
                </a:rPr>
                <a:t>Equity, Inclusion, and Social Justice</a:t>
              </a:r>
            </a:p>
          </p:txBody>
        </p:sp>
        <p:graphicFrame>
          <p:nvGraphicFramePr>
            <p:cNvPr id="8" name="Diagram 7">
              <a:extLst>
                <a:ext uri="{FF2B5EF4-FFF2-40B4-BE49-F238E27FC236}">
                  <a16:creationId xmlns:a16="http://schemas.microsoft.com/office/drawing/2014/main" id="{0734DCD3-25BF-4C2E-8A68-4658EF0EBF2F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3354661804"/>
                </p:ext>
              </p:extLst>
            </p:nvPr>
          </p:nvGraphicFramePr>
          <p:xfrm>
            <a:off x="6027577" y="3947864"/>
            <a:ext cx="12476993" cy="8468364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</p:grp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5969"/>
          <a:stretch>
            <a:fillRect/>
          </a:stretch>
        </p:blipFill>
        <p:spPr bwMode="auto">
          <a:xfrm>
            <a:off x="5943031" y="1298109"/>
            <a:ext cx="5968183" cy="4631322"/>
          </a:xfrm>
          <a:prstGeom prst="rect">
            <a:avLst/>
          </a:prstGeom>
          <a:noFill/>
          <a:ln w="57150" algn="ctr">
            <a:solidFill>
              <a:srgbClr val="00206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7-Point Star 3"/>
          <p:cNvSpPr/>
          <p:nvPr/>
        </p:nvSpPr>
        <p:spPr>
          <a:xfrm>
            <a:off x="4897283" y="3852956"/>
            <a:ext cx="646366" cy="566644"/>
          </a:xfrm>
          <a:prstGeom prst="star7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98229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D35BDF-6287-4035-9919-F971D1CC50C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70DAB1C-6168-494A-942F-982F33E2591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7F7719D-F845-4DE1-97C5-62ECF300C4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829946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 idx="4294967295"/>
          </p:nvPr>
        </p:nvSpPr>
        <p:spPr>
          <a:xfrm>
            <a:off x="247332" y="122555"/>
            <a:ext cx="10514013" cy="1096645"/>
          </a:xfrm>
        </p:spPr>
        <p:txBody>
          <a:bodyPr>
            <a:noAutofit/>
          </a:bodyPr>
          <a:lstStyle/>
          <a:p>
            <a:pPr algn="ctr">
              <a:buClr>
                <a:schemeClr val="tx1"/>
              </a:buClr>
              <a:buSzPct val="75000"/>
            </a:pPr>
            <a:r>
              <a:rPr lang="en-US" altLang="en-US" sz="3800" b="1" dirty="0">
                <a:solidFill>
                  <a:schemeClr val="tx2"/>
                </a:solidFill>
              </a:rPr>
              <a:t>Collective Impact–Effective Partnerships</a:t>
            </a:r>
          </a:p>
        </p:txBody>
      </p:sp>
      <p:sp>
        <p:nvSpPr>
          <p:cNvPr id="34819" name="Content Placeholder 2"/>
          <p:cNvSpPr>
            <a:spLocks noGrp="1"/>
          </p:cNvSpPr>
          <p:nvPr>
            <p:ph idx="4294967295"/>
          </p:nvPr>
        </p:nvSpPr>
        <p:spPr>
          <a:xfrm>
            <a:off x="655320" y="1550353"/>
            <a:ext cx="10106025" cy="428625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10000"/>
              </a:lnSpc>
              <a:spcBef>
                <a:spcPct val="0"/>
              </a:spcBef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altLang="en-US" sz="3450" dirty="0">
                <a:solidFill>
                  <a:schemeClr val="tx1"/>
                </a:solidFill>
              </a:rPr>
              <a:t>Organizations do not work together–</a:t>
            </a:r>
            <a:r>
              <a:rPr lang="en-US" altLang="en-US" sz="3450" b="1" dirty="0">
                <a:solidFill>
                  <a:schemeClr val="tx1"/>
                </a:solidFill>
              </a:rPr>
              <a:t>People Do</a:t>
            </a:r>
          </a:p>
          <a:p>
            <a:pPr>
              <a:lnSpc>
                <a:spcPct val="110000"/>
              </a:lnSpc>
              <a:spcBef>
                <a:spcPct val="0"/>
              </a:spcBef>
              <a:buClrTx/>
              <a:buSzPct val="100000"/>
              <a:buFont typeface="Arial" panose="020B0604020202020204" pitchFamily="34" charset="0"/>
              <a:buChar char="•"/>
            </a:pPr>
            <a:endParaRPr lang="en-US" altLang="en-US" sz="3450" dirty="0">
              <a:solidFill>
                <a:schemeClr val="tx1"/>
              </a:solidFill>
            </a:endParaRPr>
          </a:p>
          <a:p>
            <a:pPr>
              <a:lnSpc>
                <a:spcPct val="110000"/>
              </a:lnSpc>
              <a:spcBef>
                <a:spcPct val="0"/>
              </a:spcBef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altLang="en-US" sz="3450" dirty="0">
                <a:solidFill>
                  <a:schemeClr val="tx1"/>
                </a:solidFill>
              </a:rPr>
              <a:t>Change happens at the speed of trust</a:t>
            </a:r>
          </a:p>
          <a:p>
            <a:pPr marL="0" indent="0">
              <a:lnSpc>
                <a:spcPct val="110000"/>
              </a:lnSpc>
              <a:spcBef>
                <a:spcPct val="0"/>
              </a:spcBef>
              <a:buClrTx/>
              <a:buSzPct val="100000"/>
              <a:buNone/>
            </a:pPr>
            <a:endParaRPr lang="en-US" altLang="en-US" sz="3450" dirty="0">
              <a:solidFill>
                <a:schemeClr val="tx1"/>
              </a:solidFill>
            </a:endParaRPr>
          </a:p>
          <a:p>
            <a:pPr>
              <a:lnSpc>
                <a:spcPct val="110000"/>
              </a:lnSpc>
              <a:spcBef>
                <a:spcPct val="0"/>
              </a:spcBef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altLang="ko-KR" sz="3450" dirty="0">
                <a:solidFill>
                  <a:schemeClr val="tx1"/>
                </a:solidFill>
              </a:rPr>
              <a:t>Partnerships reset to zero when key people change</a:t>
            </a:r>
          </a:p>
          <a:p>
            <a:pPr>
              <a:lnSpc>
                <a:spcPct val="110000"/>
              </a:lnSpc>
              <a:spcBef>
                <a:spcPct val="0"/>
              </a:spcBef>
              <a:buClrTx/>
              <a:buSzPct val="100000"/>
              <a:buFont typeface="Arial" panose="020B0604020202020204" pitchFamily="34" charset="0"/>
              <a:buChar char="•"/>
            </a:pPr>
            <a:endParaRPr lang="en-US" altLang="ko-KR" sz="3450" dirty="0">
              <a:solidFill>
                <a:schemeClr val="tx1"/>
              </a:solidFill>
            </a:endParaRPr>
          </a:p>
          <a:p>
            <a:pPr>
              <a:lnSpc>
                <a:spcPct val="110000"/>
              </a:lnSpc>
              <a:spcBef>
                <a:spcPct val="0"/>
              </a:spcBef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altLang="en-US" sz="3450" dirty="0">
                <a:solidFill>
                  <a:schemeClr val="tx1"/>
                </a:solidFill>
              </a:rPr>
              <a:t>Key role of the Backbone Organization - Focus on building relationships and trust</a:t>
            </a:r>
          </a:p>
          <a:p>
            <a:pPr lvl="1" eaLnBrk="1" hangingPunct="1">
              <a:buClrTx/>
              <a:buSzPct val="100000"/>
              <a:buFont typeface="Arial" panose="020B0604020202020204" pitchFamily="34" charset="0"/>
              <a:buChar char="•"/>
            </a:pPr>
            <a:endParaRPr lang="en-US" altLang="en-US" sz="3250" dirty="0">
              <a:solidFill>
                <a:schemeClr val="tx1"/>
              </a:solidFill>
            </a:endParaRPr>
          </a:p>
          <a:p>
            <a:pPr lvl="1" eaLnBrk="1" hangingPunct="1">
              <a:buClrTx/>
              <a:buSzPct val="100000"/>
              <a:buFont typeface="Arial" panose="020B0604020202020204" pitchFamily="34" charset="0"/>
              <a:buChar char="•"/>
            </a:pPr>
            <a:endParaRPr lang="en-US" altLang="en-US" sz="3199" dirty="0">
              <a:solidFill>
                <a:schemeClr val="tx1"/>
              </a:solidFill>
            </a:endParaRPr>
          </a:p>
          <a:p>
            <a:pPr lvl="1" eaLnBrk="1" hangingPunct="1">
              <a:buClrTx/>
              <a:buSzPct val="100000"/>
              <a:buFont typeface="Arial" panose="020B0604020202020204" pitchFamily="34" charset="0"/>
              <a:buChar char="•"/>
            </a:pPr>
            <a:endParaRPr lang="en-US" altLang="en-US" sz="3199" dirty="0">
              <a:solidFill>
                <a:schemeClr val="tx1"/>
              </a:solidFill>
            </a:endParaRPr>
          </a:p>
          <a:p>
            <a:pPr lvl="1" eaLnBrk="1" hangingPunct="1">
              <a:buClrTx/>
              <a:buSzPct val="100000"/>
              <a:buFont typeface="Arial" panose="020B0604020202020204" pitchFamily="34" charset="0"/>
              <a:buChar char="•"/>
            </a:pPr>
            <a:endParaRPr lang="en-US" altLang="en-US" sz="3199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28690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5609726" y="1504198"/>
            <a:ext cx="3708834" cy="3914968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  <a:alpha val="47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4" name="Oval 1026"/>
          <p:cNvSpPr>
            <a:spLocks noChangeArrowheads="1"/>
          </p:cNvSpPr>
          <p:nvPr/>
        </p:nvSpPr>
        <p:spPr bwMode="auto">
          <a:xfrm>
            <a:off x="4772370" y="850478"/>
            <a:ext cx="5256431" cy="5256431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eaLnBrk="1" hangingPunct="1">
              <a:defRPr/>
            </a:pP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5" name="Oval 1027"/>
          <p:cNvSpPr>
            <a:spLocks noChangeArrowheads="1"/>
          </p:cNvSpPr>
          <p:nvPr/>
        </p:nvSpPr>
        <p:spPr bwMode="auto">
          <a:xfrm>
            <a:off x="5191151" y="1235348"/>
            <a:ext cx="4486694" cy="4486694"/>
          </a:xfrm>
          <a:prstGeom prst="ellipse">
            <a:avLst/>
          </a:prstGeom>
          <a:solidFill>
            <a:srgbClr val="C00000">
              <a:alpha val="50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6" name="Oval 1028"/>
          <p:cNvSpPr>
            <a:spLocks noChangeArrowheads="1"/>
          </p:cNvSpPr>
          <p:nvPr/>
        </p:nvSpPr>
        <p:spPr bwMode="auto">
          <a:xfrm>
            <a:off x="5954750" y="1854610"/>
            <a:ext cx="3064664" cy="3175761"/>
          </a:xfrm>
          <a:prstGeom prst="ellipse">
            <a:avLst/>
          </a:prstGeom>
          <a:solidFill>
            <a:srgbClr val="3366FF">
              <a:alpha val="50000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7" name="Oval 1029"/>
          <p:cNvSpPr>
            <a:spLocks noChangeArrowheads="1"/>
          </p:cNvSpPr>
          <p:nvPr/>
        </p:nvSpPr>
        <p:spPr bwMode="auto">
          <a:xfrm>
            <a:off x="6334064" y="2294234"/>
            <a:ext cx="2334605" cy="2334604"/>
          </a:xfrm>
          <a:prstGeom prst="ellipse">
            <a:avLst/>
          </a:prstGeom>
          <a:solidFill>
            <a:srgbClr val="FF9900">
              <a:alpha val="50000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8" name="Oval 1030"/>
          <p:cNvSpPr>
            <a:spLocks noChangeArrowheads="1"/>
          </p:cNvSpPr>
          <p:nvPr/>
        </p:nvSpPr>
        <p:spPr bwMode="auto">
          <a:xfrm>
            <a:off x="7145065" y="3198874"/>
            <a:ext cx="649118" cy="618964"/>
          </a:xfrm>
          <a:prstGeom prst="ellipse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9" name="Oval 1031"/>
          <p:cNvSpPr>
            <a:spLocks noChangeArrowheads="1"/>
          </p:cNvSpPr>
          <p:nvPr/>
        </p:nvSpPr>
        <p:spPr bwMode="auto">
          <a:xfrm>
            <a:off x="6772099" y="2795389"/>
            <a:ext cx="1493449" cy="1434727"/>
          </a:xfrm>
          <a:prstGeom prst="ellipse">
            <a:avLst/>
          </a:prstGeom>
          <a:solidFill>
            <a:srgbClr val="FFCC66">
              <a:alpha val="50000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0" name="Text Box 1032"/>
          <p:cNvSpPr txBox="1">
            <a:spLocks noChangeArrowheads="1"/>
          </p:cNvSpPr>
          <p:nvPr/>
        </p:nvSpPr>
        <p:spPr bwMode="auto">
          <a:xfrm>
            <a:off x="6949915" y="3357017"/>
            <a:ext cx="127951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b="1" dirty="0">
                <a:solidFill>
                  <a:schemeClr val="bg1"/>
                </a:solidFill>
              </a:rPr>
              <a:t>Individual</a:t>
            </a:r>
            <a:endParaRPr lang="en-US" sz="800" b="1" dirty="0">
              <a:solidFill>
                <a:schemeClr val="bg1"/>
              </a:solidFill>
            </a:endParaRPr>
          </a:p>
        </p:txBody>
      </p:sp>
      <p:sp>
        <p:nvSpPr>
          <p:cNvPr id="11" name="Text Box 1033"/>
          <p:cNvSpPr txBox="1">
            <a:spLocks noChangeArrowheads="1"/>
          </p:cNvSpPr>
          <p:nvPr/>
        </p:nvSpPr>
        <p:spPr bwMode="auto">
          <a:xfrm>
            <a:off x="7045078" y="2873749"/>
            <a:ext cx="91082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b="1" dirty="0">
                <a:solidFill>
                  <a:schemeClr val="bg1"/>
                </a:solidFill>
              </a:rPr>
              <a:t>Family</a:t>
            </a:r>
            <a:endParaRPr lang="en-US" sz="800" b="1" dirty="0">
              <a:solidFill>
                <a:schemeClr val="bg1"/>
              </a:solidFill>
            </a:endParaRPr>
          </a:p>
        </p:txBody>
      </p:sp>
      <p:sp>
        <p:nvSpPr>
          <p:cNvPr id="12" name="Text Box 1034"/>
          <p:cNvSpPr txBox="1">
            <a:spLocks noChangeArrowheads="1"/>
          </p:cNvSpPr>
          <p:nvPr/>
        </p:nvSpPr>
        <p:spPr bwMode="auto">
          <a:xfrm>
            <a:off x="6921285" y="2416668"/>
            <a:ext cx="9637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b="1" dirty="0">
                <a:solidFill>
                  <a:schemeClr val="bg1"/>
                </a:solidFill>
              </a:rPr>
              <a:t>Friends</a:t>
            </a:r>
            <a:endParaRPr lang="en-US" sz="800" b="1" dirty="0">
              <a:solidFill>
                <a:schemeClr val="bg1"/>
              </a:solidFill>
            </a:endParaRPr>
          </a:p>
        </p:txBody>
      </p:sp>
      <p:sp>
        <p:nvSpPr>
          <p:cNvPr id="13" name="Text Box 1035"/>
          <p:cNvSpPr txBox="1">
            <a:spLocks noChangeArrowheads="1"/>
          </p:cNvSpPr>
          <p:nvPr/>
        </p:nvSpPr>
        <p:spPr bwMode="auto">
          <a:xfrm>
            <a:off x="6886369" y="4164843"/>
            <a:ext cx="132440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b="1" dirty="0">
                <a:solidFill>
                  <a:schemeClr val="bg1"/>
                </a:solidFill>
              </a:rPr>
              <a:t>Neighbors</a:t>
            </a:r>
            <a:endParaRPr lang="en-US" sz="800" b="1" dirty="0">
              <a:solidFill>
                <a:schemeClr val="bg1"/>
              </a:solidFill>
            </a:endParaRPr>
          </a:p>
        </p:txBody>
      </p:sp>
      <p:sp>
        <p:nvSpPr>
          <p:cNvPr id="14" name="Text Box 1036"/>
          <p:cNvSpPr txBox="1">
            <a:spLocks noChangeArrowheads="1"/>
          </p:cNvSpPr>
          <p:nvPr/>
        </p:nvSpPr>
        <p:spPr bwMode="auto">
          <a:xfrm>
            <a:off x="6894306" y="4590185"/>
            <a:ext cx="157286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b="1" dirty="0">
                <a:solidFill>
                  <a:schemeClr val="bg1"/>
                </a:solidFill>
              </a:rPr>
              <a:t>Associations</a:t>
            </a:r>
            <a:endParaRPr lang="en-US" sz="800" b="1" dirty="0">
              <a:solidFill>
                <a:schemeClr val="bg1"/>
              </a:solidFill>
            </a:endParaRPr>
          </a:p>
        </p:txBody>
      </p:sp>
      <p:sp>
        <p:nvSpPr>
          <p:cNvPr id="15" name="Text Box 1037"/>
          <p:cNvSpPr txBox="1">
            <a:spLocks noChangeArrowheads="1"/>
          </p:cNvSpPr>
          <p:nvPr/>
        </p:nvSpPr>
        <p:spPr bwMode="auto">
          <a:xfrm>
            <a:off x="6795906" y="1182708"/>
            <a:ext cx="172034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b="1" dirty="0">
                <a:solidFill>
                  <a:schemeClr val="bg1"/>
                </a:solidFill>
              </a:rPr>
              <a:t>Organizations</a:t>
            </a:r>
            <a:endParaRPr lang="en-US" sz="700" b="1" dirty="0">
              <a:solidFill>
                <a:schemeClr val="bg1"/>
              </a:solidFill>
            </a:endParaRPr>
          </a:p>
        </p:txBody>
      </p:sp>
      <p:sp>
        <p:nvSpPr>
          <p:cNvPr id="16" name="Text Box 1038"/>
          <p:cNvSpPr txBox="1">
            <a:spLocks noChangeArrowheads="1"/>
          </p:cNvSpPr>
          <p:nvPr/>
        </p:nvSpPr>
        <p:spPr bwMode="auto">
          <a:xfrm>
            <a:off x="6709720" y="813710"/>
            <a:ext cx="158569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b="1" dirty="0">
                <a:solidFill>
                  <a:schemeClr val="bg1"/>
                </a:solidFill>
              </a:rPr>
              <a:t>Government</a:t>
            </a:r>
          </a:p>
        </p:txBody>
      </p:sp>
      <p:sp>
        <p:nvSpPr>
          <p:cNvPr id="17" name="Text Box 1040"/>
          <p:cNvSpPr txBox="1">
            <a:spLocks noChangeArrowheads="1"/>
          </p:cNvSpPr>
          <p:nvPr/>
        </p:nvSpPr>
        <p:spPr bwMode="auto">
          <a:xfrm>
            <a:off x="6884783" y="1943488"/>
            <a:ext cx="1839433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b="1" dirty="0">
                <a:solidFill>
                  <a:schemeClr val="bg1"/>
                </a:solidFill>
              </a:rPr>
              <a:t>Faith Based</a:t>
            </a:r>
          </a:p>
        </p:txBody>
      </p:sp>
      <p:sp>
        <p:nvSpPr>
          <p:cNvPr id="18" name="Text Box 1041"/>
          <p:cNvSpPr txBox="1">
            <a:spLocks noChangeArrowheads="1"/>
          </p:cNvSpPr>
          <p:nvPr/>
        </p:nvSpPr>
        <p:spPr bwMode="auto">
          <a:xfrm>
            <a:off x="6486423" y="5316047"/>
            <a:ext cx="3542378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b="1" dirty="0">
                <a:solidFill>
                  <a:schemeClr val="bg1"/>
                </a:solidFill>
              </a:rPr>
              <a:t>Helping Professionals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880022" y="1556239"/>
            <a:ext cx="2174309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b="1" dirty="0">
                <a:solidFill>
                  <a:schemeClr val="bg1"/>
                </a:solidFill>
              </a:rPr>
              <a:t>Social Media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299148" y="4952604"/>
            <a:ext cx="2923414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b="1" dirty="0">
                <a:solidFill>
                  <a:schemeClr val="bg1"/>
                </a:solidFill>
              </a:rPr>
              <a:t>Communities of Interest</a:t>
            </a:r>
          </a:p>
        </p:txBody>
      </p:sp>
      <p:sp>
        <p:nvSpPr>
          <p:cNvPr id="21" name="Title 4"/>
          <p:cNvSpPr txBox="1">
            <a:spLocks/>
          </p:cNvSpPr>
          <p:nvPr/>
        </p:nvSpPr>
        <p:spPr>
          <a:xfrm>
            <a:off x="462638" y="2294234"/>
            <a:ext cx="3924864" cy="3377860"/>
          </a:xfrm>
          <a:prstGeom prst="rect">
            <a:avLst/>
          </a:prstGeom>
        </p:spPr>
        <p:txBody>
          <a:bodyPr>
            <a:noAutofit/>
          </a:bodyPr>
          <a:lstStyle>
            <a:lvl1pPr algn="l" defTabSz="182843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6000" kern="1200">
                <a:solidFill>
                  <a:schemeClr val="tx1"/>
                </a:solidFill>
                <a:latin typeface="Helvetica" pitchFamily="34" charset="0"/>
                <a:ea typeface="+mj-ea"/>
                <a:cs typeface="Helvetica" pitchFamily="34" charset="0"/>
              </a:defRPr>
            </a:lvl1pPr>
          </a:lstStyle>
          <a:p>
            <a:pPr>
              <a:lnSpc>
                <a:spcPct val="120000"/>
              </a:lnSpc>
            </a:pPr>
            <a:r>
              <a:rPr lang="en-US" altLang="en-US" sz="3200" b="1" dirty="0">
                <a:solidFill>
                  <a:schemeClr val="tx2"/>
                </a:solidFill>
                <a:latin typeface="+mn-lt"/>
              </a:rPr>
              <a:t>Effective Place-Based Strategies Engage all of the Circles</a:t>
            </a:r>
            <a:br>
              <a:rPr lang="en-US" altLang="en-US" sz="2800" b="1" dirty="0">
                <a:solidFill>
                  <a:schemeClr val="tx2"/>
                </a:solidFill>
                <a:latin typeface="+mn-lt"/>
              </a:rPr>
            </a:br>
            <a:endParaRPr lang="en-US" altLang="en-US" sz="2800" b="1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08813" y="197828"/>
            <a:ext cx="7625806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sz="3800" b="1" dirty="0">
                <a:solidFill>
                  <a:schemeClr val="tx2"/>
                </a:solidFill>
              </a:rPr>
              <a:t>Circles of Care, Responsibilities </a:t>
            </a:r>
          </a:p>
          <a:p>
            <a:r>
              <a:rPr lang="en-US" altLang="en-US" sz="3800" b="1" dirty="0">
                <a:solidFill>
                  <a:schemeClr val="tx2"/>
                </a:solidFill>
              </a:rPr>
              <a:t>&amp; Relationships </a:t>
            </a:r>
            <a:endParaRPr lang="en-US" sz="3800" dirty="0"/>
          </a:p>
        </p:txBody>
      </p:sp>
    </p:spTree>
    <p:extLst>
      <p:ext uri="{BB962C8B-B14F-4D97-AF65-F5344CB8AC3E}">
        <p14:creationId xmlns:p14="http://schemas.microsoft.com/office/powerpoint/2010/main" val="884903252"/>
      </p:ext>
    </p:extLst>
  </p:cSld>
  <p:clrMapOvr>
    <a:masterClrMapping/>
  </p:clrMapOvr>
  <p:transition spd="med"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20069" y="1916318"/>
            <a:ext cx="3134293" cy="347101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870537" y="242253"/>
            <a:ext cx="10055225" cy="1449387"/>
          </a:xfrm>
        </p:spPr>
        <p:txBody>
          <a:bodyPr>
            <a:normAutofit/>
          </a:bodyPr>
          <a:lstStyle/>
          <a:p>
            <a:r>
              <a:rPr lang="en-US" sz="4400" b="1" dirty="0">
                <a:solidFill>
                  <a:schemeClr val="tx2"/>
                </a:solidFill>
                <a:ea typeface="+mn-ea"/>
                <a:cs typeface="+mn-cs"/>
              </a:rPr>
              <a:t>Co-production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870537" y="1691640"/>
            <a:ext cx="6453188" cy="4022725"/>
          </a:xfrm>
        </p:spPr>
        <p:txBody>
          <a:bodyPr>
            <a:noAutofit/>
          </a:bodyPr>
          <a:lstStyle/>
          <a:p>
            <a:pPr marL="0" indent="0">
              <a:lnSpc>
                <a:spcPct val="108000"/>
              </a:lnSpc>
              <a:spcBef>
                <a:spcPts val="0"/>
              </a:spcBef>
              <a:buNone/>
            </a:pPr>
            <a:r>
              <a:rPr lang="en-US" sz="2400" dirty="0">
                <a:solidFill>
                  <a:schemeClr val="tx1"/>
                </a:solidFill>
                <a:latin typeface="+mj-lt"/>
                <a:cs typeface="Helvetica"/>
              </a:rPr>
              <a:t>“An approach to problem-solving where citizens and professionals </a:t>
            </a:r>
            <a:r>
              <a:rPr lang="en-US" sz="2400" b="1" dirty="0">
                <a:solidFill>
                  <a:schemeClr val="accent2"/>
                </a:solidFill>
                <a:latin typeface="+mj-lt"/>
                <a:cs typeface="Helvetica"/>
              </a:rPr>
              <a:t>share power</a:t>
            </a:r>
            <a:r>
              <a:rPr lang="en-US" sz="2400" dirty="0">
                <a:latin typeface="+mj-lt"/>
                <a:cs typeface="Helvetica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+mj-lt"/>
                <a:cs typeface="Helvetica"/>
              </a:rPr>
              <a:t>and work together in equal partnership. Co-production values </a:t>
            </a:r>
            <a:r>
              <a:rPr lang="en-US" sz="2400" b="1" dirty="0">
                <a:solidFill>
                  <a:schemeClr val="accent2"/>
                </a:solidFill>
                <a:latin typeface="+mj-lt"/>
                <a:cs typeface="Helvetica"/>
              </a:rPr>
              <a:t>all participants as equals</a:t>
            </a:r>
            <a:r>
              <a:rPr lang="en-US" sz="2400" dirty="0">
                <a:latin typeface="+mj-lt"/>
                <a:cs typeface="Helvetica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+mj-lt"/>
                <a:cs typeface="Helvetica"/>
              </a:rPr>
              <a:t>and is built around people, not around systems. Instead of fitting citizens into existing services, professionals work with citizens to figure out </a:t>
            </a:r>
            <a:r>
              <a:rPr lang="en-US" sz="2400" b="1" dirty="0">
                <a:solidFill>
                  <a:schemeClr val="accent2"/>
                </a:solidFill>
                <a:latin typeface="+mj-lt"/>
                <a:cs typeface="Helvetica"/>
              </a:rPr>
              <a:t>solutions to problems that matter </a:t>
            </a:r>
            <a:r>
              <a:rPr lang="en-US" sz="2400" dirty="0">
                <a:solidFill>
                  <a:schemeClr val="tx1"/>
                </a:solidFill>
                <a:latin typeface="+mj-lt"/>
                <a:cs typeface="Helvetica"/>
              </a:rPr>
              <a:t>to them and could not</a:t>
            </a:r>
            <a:r>
              <a:rPr lang="en-US" sz="2400" dirty="0">
                <a:latin typeface="+mj-lt"/>
                <a:cs typeface="Helvetica"/>
              </a:rPr>
              <a:t> </a:t>
            </a:r>
            <a:r>
              <a:rPr lang="en-US" sz="2400" b="1" dirty="0">
                <a:solidFill>
                  <a:schemeClr val="accent2"/>
                </a:solidFill>
                <a:latin typeface="+mj-lt"/>
                <a:cs typeface="Helvetica"/>
              </a:rPr>
              <a:t>could not have been achieved </a:t>
            </a:r>
            <a:r>
              <a:rPr lang="en-US" sz="2400" dirty="0">
                <a:solidFill>
                  <a:schemeClr val="tx1"/>
                </a:solidFill>
                <a:latin typeface="+mj-lt"/>
                <a:cs typeface="Helvetica"/>
              </a:rPr>
              <a:t>without both parties.”</a:t>
            </a:r>
          </a:p>
          <a:p>
            <a:pPr>
              <a:lnSpc>
                <a:spcPct val="108000"/>
              </a:lnSpc>
              <a:spcBef>
                <a:spcPts val="0"/>
              </a:spcBef>
            </a:pPr>
            <a:endParaRPr lang="en-US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6140745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9641" y="5394961"/>
            <a:ext cx="1645920" cy="141046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94598" y="797589"/>
            <a:ext cx="2743200" cy="319123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438399" y="4040733"/>
            <a:ext cx="326326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Gypsy C. Gallardo</a:t>
            </a:r>
            <a:endParaRPr lang="en-US" dirty="0"/>
          </a:p>
          <a:p>
            <a:r>
              <a:rPr lang="en-US" dirty="0"/>
              <a:t>CEO of The 2020 Plan; CEO of Urban Market Analytics; 12-year collective impact practitioner  </a:t>
            </a:r>
          </a:p>
        </p:txBody>
      </p:sp>
      <p:pic>
        <p:nvPicPr>
          <p:cNvPr id="5" name="Picture 4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30239" y="845436"/>
            <a:ext cx="3017520" cy="310896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26828" y="845436"/>
            <a:ext cx="2746157" cy="310896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701663" y="4087876"/>
            <a:ext cx="334708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Dan Duncan</a:t>
            </a:r>
            <a:endParaRPr lang="en-US" dirty="0"/>
          </a:p>
          <a:p>
            <a:r>
              <a:rPr lang="en-US" dirty="0"/>
              <a:t>Senior Consultant, Clear Impact; faculty, ABC Development Institute, Northwestern Univ.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926828" y="4068000"/>
            <a:ext cx="306705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Gwendolyn Reese</a:t>
            </a:r>
            <a:r>
              <a:rPr lang="en-US" dirty="0"/>
              <a:t> </a:t>
            </a:r>
          </a:p>
          <a:p>
            <a:r>
              <a:rPr lang="en-US" dirty="0"/>
              <a:t>President &amp; CEO, Peaten Reese Peaten Consulting &amp; Co-founder of The PACT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66198" y="5608726"/>
            <a:ext cx="1568427" cy="1005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 descr="Clear-Impact-Logo-Tall-Tagline-1200x703 (1).png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6918" y="5596764"/>
            <a:ext cx="1737360" cy="1017802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-1" y="0"/>
            <a:ext cx="2193609" cy="2453640"/>
          </a:xfrm>
          <a:prstGeom prst="rect">
            <a:avLst/>
          </a:prstGeom>
          <a:solidFill>
            <a:srgbClr val="C00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3200" b="1" dirty="0"/>
              <a:t>Today’s Trainers &amp; Facilitator</a:t>
            </a:r>
          </a:p>
        </p:txBody>
      </p:sp>
    </p:spTree>
    <p:extLst>
      <p:ext uri="{BB962C8B-B14F-4D97-AF65-F5344CB8AC3E}">
        <p14:creationId xmlns:p14="http://schemas.microsoft.com/office/powerpoint/2010/main" val="341884410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 bwMode="gray">
          <a:xfrm>
            <a:off x="1203960" y="1386840"/>
            <a:ext cx="9296400" cy="4053840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spcBef>
                <a:spcPct val="50000"/>
              </a:spcBef>
              <a:buClr>
                <a:schemeClr val="tx1"/>
              </a:buClr>
              <a:buSzPct val="75000"/>
            </a:pPr>
            <a:r>
              <a:rPr lang="en-US" altLang="en-US" sz="4800" b="1" dirty="0">
                <a:solidFill>
                  <a:schemeClr val="tx2"/>
                </a:solidFill>
                <a:ea typeface="+mn-ea"/>
              </a:rPr>
              <a:t>Where Do We Go From Here? </a:t>
            </a:r>
          </a:p>
          <a:p>
            <a:pPr algn="ctr">
              <a:spcBef>
                <a:spcPct val="50000"/>
              </a:spcBef>
              <a:buClr>
                <a:schemeClr val="tx1"/>
              </a:buClr>
              <a:buSzPct val="75000"/>
            </a:pPr>
            <a:endParaRPr lang="en-US" altLang="en-US" sz="4000" b="1" dirty="0">
              <a:solidFill>
                <a:schemeClr val="tx2"/>
              </a:solidFill>
              <a:ea typeface="+mn-ea"/>
            </a:endParaRPr>
          </a:p>
          <a:p>
            <a:pPr algn="ctr">
              <a:spcBef>
                <a:spcPct val="50000"/>
              </a:spcBef>
              <a:buClr>
                <a:schemeClr val="tx1"/>
              </a:buClr>
              <a:buSzPct val="75000"/>
            </a:pPr>
            <a:r>
              <a:rPr lang="en-US" altLang="en-US" b="1" i="1" dirty="0">
                <a:solidFill>
                  <a:schemeClr val="tx2"/>
                </a:solidFill>
                <a:ea typeface="+mn-ea"/>
              </a:rPr>
              <a:t>Thoughts? Questions? Next Steps? </a:t>
            </a:r>
          </a:p>
        </p:txBody>
      </p:sp>
    </p:spTree>
    <p:extLst>
      <p:ext uri="{BB962C8B-B14F-4D97-AF65-F5344CB8AC3E}">
        <p14:creationId xmlns:p14="http://schemas.microsoft.com/office/powerpoint/2010/main" val="231862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22120" y="2213312"/>
            <a:ext cx="8382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>
              <a:buFont typeface="+mj-lt"/>
              <a:buAutoNum type="arabicPeriod"/>
            </a:pPr>
            <a:r>
              <a:rPr lang="en-US" sz="3000" dirty="0"/>
              <a:t>What collective impact is and how it differs from collaboration and isolated impact 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sz="3000" dirty="0"/>
              <a:t>Live examples of collective impact 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sz="3000" dirty="0"/>
              <a:t>5 conditions of collective impact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3000" dirty="0"/>
              <a:t>National players in collective impact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1371600" cy="1615440"/>
          </a:xfrm>
          <a:prstGeom prst="rect">
            <a:avLst/>
          </a:prstGeom>
          <a:solidFill>
            <a:srgbClr val="C00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2800" b="1"/>
              <a:t>Part 1 </a:t>
            </a:r>
            <a:endParaRPr lang="en-US" sz="2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722120" y="274320"/>
            <a:ext cx="935736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tx2"/>
                </a:solidFill>
              </a:rPr>
              <a:t>Collective Impact 101</a:t>
            </a:r>
          </a:p>
          <a:p>
            <a:r>
              <a:rPr lang="en-US" sz="4000" b="1" dirty="0">
                <a:solidFill>
                  <a:schemeClr val="tx2"/>
                </a:solidFill>
              </a:rPr>
              <a:t>Basics of the Fast-Rising Approach </a:t>
            </a:r>
            <a:endParaRPr lang="en-US" sz="4000" dirty="0">
              <a:solidFill>
                <a:schemeClr val="tx2"/>
              </a:solidFill>
            </a:endParaRPr>
          </a:p>
          <a:p>
            <a:endParaRPr lang="en-US" sz="4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32324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Title 1"/>
          <p:cNvSpPr>
            <a:spLocks noGrp="1"/>
          </p:cNvSpPr>
          <p:nvPr>
            <p:ph type="title" idx="4294967295"/>
          </p:nvPr>
        </p:nvSpPr>
        <p:spPr>
          <a:xfrm>
            <a:off x="281726" y="8558"/>
            <a:ext cx="10634345" cy="713343"/>
          </a:xfrm>
        </p:spPr>
        <p:txBody>
          <a:bodyPr>
            <a:normAutofit/>
          </a:bodyPr>
          <a:lstStyle/>
          <a:p>
            <a:r>
              <a:rPr lang="en-US" altLang="en-US" sz="3200" b="1" dirty="0">
                <a:solidFill>
                  <a:schemeClr val="tx2"/>
                </a:solidFill>
              </a:rPr>
              <a:t>Simple, Complicated &amp; Complex Problems</a:t>
            </a:r>
            <a:endParaRPr lang="en-US" altLang="en-US" sz="3200" dirty="0">
              <a:solidFill>
                <a:schemeClr val="tx2"/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0170648"/>
              </p:ext>
            </p:extLst>
          </p:nvPr>
        </p:nvGraphicFramePr>
        <p:xfrm>
          <a:off x="281726" y="721901"/>
          <a:ext cx="11392114" cy="569223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9549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118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252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76896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C00000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SIMPLE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C00000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COMPLICATED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C00000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COMPLEX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5683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Baking a Cake</a:t>
                      </a: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Sending </a:t>
                      </a:r>
                      <a:r>
                        <a:rPr lang="en-US" sz="2000" b="1" baseline="0" dirty="0">
                          <a:solidFill>
                            <a:schemeClr val="bg1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Rocket to Moon</a:t>
                      </a:r>
                      <a:endParaRPr lang="en-US" sz="2000" b="1" dirty="0">
                        <a:solidFill>
                          <a:schemeClr val="bg1"/>
                        </a:solidFill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Raising a Child</a:t>
                      </a:r>
                    </a:p>
                  </a:txBody>
                  <a:tcP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59643"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2441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 recipe</a:t>
                      </a:r>
                      <a:r>
                        <a:rPr lang="en-US" sz="16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is essential</a:t>
                      </a:r>
                      <a:endParaRPr lang="en-US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Rigid protocols</a:t>
                      </a:r>
                      <a:r>
                        <a:rPr lang="en-US" sz="16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or formulas are needed</a:t>
                      </a:r>
                      <a:endParaRPr lang="en-US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Rigid protocols have a limited application or are counter-productive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0386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Recipes</a:t>
                      </a:r>
                      <a:r>
                        <a:rPr lang="en-US" sz="16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are tested to assure easy application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Sending 1 rocket increase</a:t>
                      </a:r>
                      <a:r>
                        <a:rPr lang="en-US" sz="16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 the likelihood that the next will also be a success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Raising</a:t>
                      </a:r>
                      <a:r>
                        <a:rPr lang="en-US" sz="16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one child provides experience but is no guarantee of success with the next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30003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 particular expertise is required, but</a:t>
                      </a:r>
                    </a:p>
                    <a:p>
                      <a:pPr algn="ctr"/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 best recipes get good results every</a:t>
                      </a:r>
                      <a:r>
                        <a:rPr lang="en-US" sz="16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time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High levels of expertise and training</a:t>
                      </a:r>
                    </a:p>
                    <a:p>
                      <a:pPr algn="ctr"/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High degree of certainty of</a:t>
                      </a:r>
                      <a:r>
                        <a:rPr lang="en-US" sz="16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outcome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Expertise helps but only when balanced</a:t>
                      </a:r>
                    </a:p>
                    <a:p>
                      <a:pPr algn="ctr"/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Uncertainty of outcome remains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293498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 good recipe</a:t>
                      </a:r>
                      <a:r>
                        <a:rPr lang="en-US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notes the quantity and nature of “parts” needed and specifies the order in which to combine them, but there is room for experimentation</a:t>
                      </a:r>
                      <a:endParaRPr 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Success depends</a:t>
                      </a:r>
                      <a:r>
                        <a:rPr lang="en-US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on a blueprint that directs development of separate parts and specifies the exact relationship in which to assemble them</a:t>
                      </a:r>
                      <a:endParaRPr 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Can’t separate the parts from the whole;</a:t>
                      </a:r>
                      <a:r>
                        <a:rPr lang="en-US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essence exits in the relationship between different people, different experiences, different moments in time</a:t>
                      </a:r>
                      <a:endParaRPr 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8434" name="Rectangle 4"/>
          <p:cNvSpPr>
            <a:spLocks noChangeArrowheads="1"/>
          </p:cNvSpPr>
          <p:nvPr/>
        </p:nvSpPr>
        <p:spPr bwMode="auto">
          <a:xfrm>
            <a:off x="1165224" y="6479681"/>
            <a:ext cx="1191027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600" u="sng" dirty="0">
                <a:solidFill>
                  <a:srgbClr val="C00000"/>
                </a:solidFill>
                <a:latin typeface="+mj-lt"/>
                <a:cs typeface="Arial" panose="020B0604020202020204" pitchFamily="34" charset="0"/>
              </a:rPr>
              <a:t>Source:</a:t>
            </a:r>
            <a:r>
              <a:rPr lang="en-US" altLang="en-US" sz="1600" dirty="0">
                <a:solidFill>
                  <a:srgbClr val="C0000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altLang="en-US" sz="1600" i="1" dirty="0">
                <a:solidFill>
                  <a:srgbClr val="C00000"/>
                </a:solidFill>
                <a:latin typeface="+mj-lt"/>
                <a:cs typeface="Arial" panose="020B0604020202020204" pitchFamily="34" charset="0"/>
              </a:rPr>
              <a:t>“Getting to Maybe: How the World Is Changed” </a:t>
            </a:r>
            <a:r>
              <a:rPr lang="en-US" altLang="en-US" sz="1600" dirty="0">
                <a:solidFill>
                  <a:srgbClr val="C00000"/>
                </a:solidFill>
                <a:latin typeface="+mj-lt"/>
                <a:cs typeface="Arial" panose="020B0604020202020204" pitchFamily="34" charset="0"/>
              </a:rPr>
              <a:t>Frances Westley, Brenda Zimmerman, Michael Patton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371"/>
          <a:stretch/>
        </p:blipFill>
        <p:spPr>
          <a:xfrm>
            <a:off x="1087649" y="1602656"/>
            <a:ext cx="2501896" cy="172186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35204" y="1541638"/>
            <a:ext cx="2285157" cy="178288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98852" y="1594378"/>
            <a:ext cx="2317219" cy="173014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80134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60129" y="268750"/>
            <a:ext cx="9813489" cy="108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buClr>
                <a:schemeClr val="tx1"/>
              </a:buClr>
              <a:buSzPct val="75000"/>
              <a:defRPr/>
            </a:pPr>
            <a:r>
              <a:rPr lang="en-US" sz="3600" b="1" dirty="0">
                <a:solidFill>
                  <a:schemeClr val="tx2"/>
                </a:solidFill>
                <a:latin typeface="+mj-lt"/>
              </a:rPr>
              <a:t>Traditional Approaches Are Not Solving Our Toughest, Most Complex Challenges</a:t>
            </a:r>
          </a:p>
        </p:txBody>
      </p:sp>
      <p:sp>
        <p:nvSpPr>
          <p:cNvPr id="75779" name="Rectangle 3"/>
          <p:cNvSpPr txBox="1">
            <a:spLocks noChangeArrowheads="1"/>
          </p:cNvSpPr>
          <p:nvPr/>
        </p:nvSpPr>
        <p:spPr bwMode="gray">
          <a:xfrm>
            <a:off x="735649" y="1556633"/>
            <a:ext cx="5771371" cy="3838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76213" indent="-176213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ts val="375"/>
              </a:spcBef>
              <a:spcAft>
                <a:spcPts val="375"/>
              </a:spcAft>
              <a:buFont typeface="Arial" panose="020B0604020202020204" pitchFamily="34" charset="0"/>
              <a:buChar char="•"/>
            </a:pPr>
            <a:r>
              <a:rPr lang="en-GB" altLang="en-US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Funders select </a:t>
            </a:r>
            <a:r>
              <a:rPr lang="en-GB" altLang="en-US" b="1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individual grantees </a:t>
            </a:r>
            <a:endParaRPr lang="en-GB" altLang="en-US" dirty="0">
              <a:solidFill>
                <a:srgbClr val="000000"/>
              </a:solidFill>
              <a:latin typeface="+mn-lt"/>
              <a:cs typeface="Arial" panose="020B0604020202020204" pitchFamily="34" charset="0"/>
            </a:endParaRPr>
          </a:p>
          <a:p>
            <a:pPr>
              <a:spcBef>
                <a:spcPts val="375"/>
              </a:spcBef>
              <a:spcAft>
                <a:spcPts val="375"/>
              </a:spcAft>
              <a:buFont typeface="Arial" panose="020B0604020202020204" pitchFamily="34" charset="0"/>
              <a:buChar char="•"/>
            </a:pPr>
            <a:r>
              <a:rPr lang="en-GB" altLang="en-US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Organizations </a:t>
            </a:r>
            <a:r>
              <a:rPr lang="en-GB" altLang="en-US" b="1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work separately </a:t>
            </a:r>
            <a:r>
              <a:rPr lang="en-GB" altLang="en-US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and </a:t>
            </a:r>
            <a:r>
              <a:rPr lang="en-GB" altLang="en-US" b="1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compete</a:t>
            </a:r>
            <a:endParaRPr lang="en-GB" altLang="en-US" dirty="0">
              <a:solidFill>
                <a:srgbClr val="000000"/>
              </a:solidFill>
              <a:latin typeface="+mn-lt"/>
              <a:cs typeface="Arial" panose="020B0604020202020204" pitchFamily="34" charset="0"/>
            </a:endParaRPr>
          </a:p>
          <a:p>
            <a:pPr>
              <a:spcBef>
                <a:spcPts val="375"/>
              </a:spcBef>
              <a:spcAft>
                <a:spcPts val="375"/>
              </a:spcAft>
              <a:buFont typeface="Arial" panose="020B0604020202020204" pitchFamily="34" charset="0"/>
              <a:buChar char="•"/>
            </a:pPr>
            <a:r>
              <a:rPr lang="en-GB" altLang="en-US" b="1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Evaluation</a:t>
            </a:r>
            <a:r>
              <a:rPr lang="en-GB" altLang="en-US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 attempts to </a:t>
            </a:r>
            <a:r>
              <a:rPr lang="en-GB" altLang="en-US" b="1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isolate</a:t>
            </a:r>
            <a:r>
              <a:rPr lang="en-GB" altLang="en-US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 a particular organization’s impact</a:t>
            </a:r>
          </a:p>
          <a:p>
            <a:pPr>
              <a:spcBef>
                <a:spcPts val="375"/>
              </a:spcBef>
              <a:spcAft>
                <a:spcPts val="375"/>
              </a:spcAft>
              <a:buFont typeface="Arial" panose="020B0604020202020204" pitchFamily="34" charset="0"/>
              <a:buChar char="•"/>
            </a:pPr>
            <a:r>
              <a:rPr lang="en-GB" altLang="en-US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Large scale change is often assumed to depend on </a:t>
            </a:r>
            <a:r>
              <a:rPr lang="en-GB" altLang="en-US" b="1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scaling organizations</a:t>
            </a:r>
          </a:p>
          <a:p>
            <a:pPr>
              <a:spcBef>
                <a:spcPts val="375"/>
              </a:spcBef>
              <a:spcAft>
                <a:spcPts val="375"/>
              </a:spcAft>
              <a:buFont typeface="Arial" panose="020B0604020202020204" pitchFamily="34" charset="0"/>
              <a:buChar char="•"/>
            </a:pPr>
            <a:r>
              <a:rPr lang="en-GB" altLang="en-US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Corporate and government sectors are often </a:t>
            </a:r>
            <a:r>
              <a:rPr lang="en-GB" altLang="en-US" b="1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disconnected</a:t>
            </a:r>
            <a:r>
              <a:rPr lang="en-GB" altLang="en-US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 from foundations and </a:t>
            </a:r>
            <a:r>
              <a:rPr lang="en-GB" altLang="en-US" dirty="0" err="1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nonprofits</a:t>
            </a:r>
            <a:endParaRPr lang="en-GB" altLang="en-US" dirty="0">
              <a:solidFill>
                <a:srgbClr val="000000"/>
              </a:solidFill>
              <a:latin typeface="+mn-lt"/>
              <a:cs typeface="Arial" panose="020B0604020202020204" pitchFamily="34" charset="0"/>
            </a:endParaRPr>
          </a:p>
        </p:txBody>
      </p: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6903503" y="2031827"/>
            <a:ext cx="3056781" cy="2844973"/>
            <a:chOff x="6096001" y="2699358"/>
            <a:chExt cx="2360791" cy="2634641"/>
          </a:xfrm>
        </p:grpSpPr>
        <p:grpSp>
          <p:nvGrpSpPr>
            <p:cNvPr id="75781" name="Group 6"/>
            <p:cNvGrpSpPr>
              <a:grpSpLocks/>
            </p:cNvGrpSpPr>
            <p:nvPr/>
          </p:nvGrpSpPr>
          <p:grpSpPr bwMode="auto">
            <a:xfrm>
              <a:off x="6331569" y="2699358"/>
              <a:ext cx="2125223" cy="2340782"/>
              <a:chOff x="3471837" y="1629854"/>
              <a:chExt cx="2125223" cy="2340782"/>
            </a:xfrm>
          </p:grpSpPr>
          <p:sp>
            <p:nvSpPr>
              <p:cNvPr id="75783" name="TextBox 6"/>
              <p:cNvSpPr txBox="1">
                <a:spLocks noChangeArrowheads="1"/>
              </p:cNvSpPr>
              <p:nvPr/>
            </p:nvSpPr>
            <p:spPr bwMode="auto">
              <a:xfrm>
                <a:off x="3471837" y="1629854"/>
                <a:ext cx="2125223" cy="7695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9pPr>
              </a:lstStyle>
              <a:p>
                <a:r>
                  <a:rPr lang="en-US" altLang="en-US" b="1" dirty="0">
                    <a:solidFill>
                      <a:schemeClr val="tx2"/>
                    </a:solidFill>
                    <a:latin typeface="+mj-lt"/>
                    <a:cs typeface="Arial" panose="020B0604020202020204" pitchFamily="34" charset="0"/>
                  </a:rPr>
                  <a:t>Isolated</a:t>
                </a:r>
                <a:br>
                  <a:rPr lang="en-US" altLang="en-US" b="1" dirty="0">
                    <a:solidFill>
                      <a:schemeClr val="tx2"/>
                    </a:solidFill>
                    <a:latin typeface="+mj-lt"/>
                    <a:cs typeface="Arial" panose="020B0604020202020204" pitchFamily="34" charset="0"/>
                  </a:rPr>
                </a:br>
                <a:r>
                  <a:rPr lang="en-US" altLang="en-US" b="1" dirty="0">
                    <a:solidFill>
                      <a:schemeClr val="tx2"/>
                    </a:solidFill>
                    <a:latin typeface="+mj-lt"/>
                    <a:cs typeface="Arial" panose="020B0604020202020204" pitchFamily="34" charset="0"/>
                  </a:rPr>
                  <a:t>Impact</a:t>
                </a:r>
              </a:p>
            </p:txBody>
          </p:sp>
          <p:sp>
            <p:nvSpPr>
              <p:cNvPr id="75784" name="AutoShape 20"/>
              <p:cNvSpPr>
                <a:spLocks noChangeArrowheads="1"/>
              </p:cNvSpPr>
              <p:nvPr/>
            </p:nvSpPr>
            <p:spPr bwMode="auto">
              <a:xfrm rot="-8737473">
                <a:off x="4150668" y="2980036"/>
                <a:ext cx="533400" cy="457200"/>
              </a:xfrm>
              <a:prstGeom prst="rightArrow">
                <a:avLst>
                  <a:gd name="adj1" fmla="val 50000"/>
                  <a:gd name="adj2" fmla="val 29167"/>
                </a:avLst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9pPr>
              </a:lstStyle>
              <a:p>
                <a:endParaRPr lang="en-US" altLang="en-US" sz="1800">
                  <a:solidFill>
                    <a:srgbClr val="000000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5785" name="AutoShape 21"/>
              <p:cNvSpPr>
                <a:spLocks noChangeArrowheads="1"/>
              </p:cNvSpPr>
              <p:nvPr/>
            </p:nvSpPr>
            <p:spPr bwMode="auto">
              <a:xfrm>
                <a:off x="4988868" y="3361036"/>
                <a:ext cx="533400" cy="457200"/>
              </a:xfrm>
              <a:prstGeom prst="rightArrow">
                <a:avLst>
                  <a:gd name="adj1" fmla="val 50000"/>
                  <a:gd name="adj2" fmla="val 29167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9pPr>
              </a:lstStyle>
              <a:p>
                <a:endParaRPr lang="en-US" altLang="en-US" sz="1800">
                  <a:solidFill>
                    <a:srgbClr val="000000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5786" name="AutoShape 22"/>
              <p:cNvSpPr>
                <a:spLocks noChangeArrowheads="1"/>
              </p:cNvSpPr>
              <p:nvPr/>
            </p:nvSpPr>
            <p:spPr bwMode="auto">
              <a:xfrm rot="-4300822">
                <a:off x="4417368" y="3475336"/>
                <a:ext cx="533400" cy="457200"/>
              </a:xfrm>
              <a:prstGeom prst="rightArrow">
                <a:avLst>
                  <a:gd name="adj1" fmla="val 50000"/>
                  <a:gd name="adj2" fmla="val 29167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9pPr>
              </a:lstStyle>
              <a:p>
                <a:endParaRPr lang="en-US" altLang="en-US" sz="1800">
                  <a:solidFill>
                    <a:srgbClr val="000000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" name="AutoShape 23"/>
              <p:cNvSpPr>
                <a:spLocks noChangeArrowheads="1"/>
              </p:cNvSpPr>
              <p:nvPr/>
            </p:nvSpPr>
            <p:spPr bwMode="auto">
              <a:xfrm rot="2666298">
                <a:off x="4760578" y="2903700"/>
                <a:ext cx="532626" cy="456942"/>
              </a:xfrm>
              <a:prstGeom prst="rightArrow">
                <a:avLst>
                  <a:gd name="adj1" fmla="val 50000"/>
                  <a:gd name="adj2" fmla="val 29167"/>
                </a:avLst>
              </a:prstGeom>
              <a:solidFill>
                <a:schemeClr val="accent4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Calibri" pitchFamily="34" charset="0"/>
                  <a:cs typeface="Arial" charset="0"/>
                </a:endParaRPr>
              </a:p>
            </p:txBody>
          </p:sp>
        </p:grpSp>
        <p:sp>
          <p:nvSpPr>
            <p:cNvPr id="6" name="Isosceles Triangle 5"/>
            <p:cNvSpPr/>
            <p:nvPr/>
          </p:nvSpPr>
          <p:spPr>
            <a:xfrm rot="5400000">
              <a:off x="5003775" y="3809199"/>
              <a:ext cx="2617026" cy="432574"/>
            </a:xfrm>
            <a:prstGeom prst="triangl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5516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Title 1"/>
          <p:cNvSpPr txBox="1">
            <a:spLocks/>
          </p:cNvSpPr>
          <p:nvPr/>
        </p:nvSpPr>
        <p:spPr bwMode="gray">
          <a:xfrm>
            <a:off x="342482" y="246241"/>
            <a:ext cx="10203598" cy="4951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en-US" sz="3800" b="1" dirty="0">
                <a:solidFill>
                  <a:schemeClr val="tx2"/>
                </a:solidFill>
                <a:latin typeface="+mj-lt"/>
              </a:rPr>
              <a:t>Collective Impact – Multiple Players Working Together to Solve Complex Issues</a:t>
            </a:r>
          </a:p>
        </p:txBody>
      </p:sp>
      <p:sp>
        <p:nvSpPr>
          <p:cNvPr id="76803" name="Rectangle 3"/>
          <p:cNvSpPr txBox="1">
            <a:spLocks noChangeArrowheads="1"/>
          </p:cNvSpPr>
          <p:nvPr/>
        </p:nvSpPr>
        <p:spPr bwMode="gray">
          <a:xfrm>
            <a:off x="683489" y="1788884"/>
            <a:ext cx="5457666" cy="3564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76213" indent="-176213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ts val="375"/>
              </a:spcBef>
              <a:spcAft>
                <a:spcPts val="375"/>
              </a:spcAft>
              <a:buFont typeface="Arial" panose="020B0604020202020204" pitchFamily="34" charset="0"/>
              <a:buChar char="•"/>
            </a:pPr>
            <a:r>
              <a:rPr lang="en-GB" altLang="en-US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All working toward the </a:t>
            </a:r>
            <a:r>
              <a:rPr lang="en-GB" altLang="en-US" b="1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same goal </a:t>
            </a:r>
            <a:r>
              <a:rPr lang="en-GB" altLang="en-US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and </a:t>
            </a:r>
            <a:r>
              <a:rPr lang="en-GB" altLang="en-US" b="1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measuring the same things</a:t>
            </a:r>
          </a:p>
          <a:p>
            <a:pPr>
              <a:spcBef>
                <a:spcPts val="375"/>
              </a:spcBef>
              <a:spcAft>
                <a:spcPts val="375"/>
              </a:spcAft>
              <a:buFont typeface="Arial" panose="020B0604020202020204" pitchFamily="34" charset="0"/>
              <a:buChar char="•"/>
            </a:pPr>
            <a:r>
              <a:rPr lang="en-GB" altLang="en-US" b="1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Cross-sector alignment with government, </a:t>
            </a:r>
            <a:r>
              <a:rPr lang="en-GB" altLang="en-US" b="1" dirty="0" err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nonprofit</a:t>
            </a:r>
            <a:r>
              <a:rPr lang="en-GB" altLang="en-US" b="1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, philanthropic</a:t>
            </a:r>
            <a:r>
              <a:rPr lang="en-GB" altLang="en-US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 and </a:t>
            </a:r>
            <a:r>
              <a:rPr lang="en-GB" altLang="en-US" b="1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corporate</a:t>
            </a:r>
            <a:r>
              <a:rPr lang="en-GB" altLang="en-US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 sectors as </a:t>
            </a:r>
            <a:r>
              <a:rPr lang="en-GB" altLang="en-US" b="1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partners</a:t>
            </a:r>
          </a:p>
          <a:p>
            <a:pPr>
              <a:spcBef>
                <a:spcPts val="375"/>
              </a:spcBef>
              <a:spcAft>
                <a:spcPts val="375"/>
              </a:spcAft>
              <a:buFont typeface="Arial" panose="020B0604020202020204" pitchFamily="34" charset="0"/>
              <a:buChar char="•"/>
            </a:pPr>
            <a:r>
              <a:rPr lang="en-US" altLang="en-US" b="1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Organizations </a:t>
            </a:r>
            <a:r>
              <a:rPr lang="en-US" altLang="en-US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actively </a:t>
            </a:r>
            <a:r>
              <a:rPr lang="en-US" altLang="en-US" b="1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coordinating</a:t>
            </a:r>
            <a:r>
              <a:rPr lang="en-US" altLang="en-US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 their action and sharing lessons learned</a:t>
            </a:r>
          </a:p>
          <a:p>
            <a:pPr>
              <a:spcBef>
                <a:spcPts val="375"/>
              </a:spcBef>
              <a:spcAft>
                <a:spcPts val="375"/>
              </a:spcAft>
              <a:buFont typeface="Arial" panose="020B0604020202020204" pitchFamily="34" charset="0"/>
              <a:buChar char="•"/>
            </a:pPr>
            <a:r>
              <a:rPr lang="en-US" altLang="en-US" b="1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Neighborhoods</a:t>
            </a:r>
            <a:r>
              <a:rPr lang="en-US" altLang="en-US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 and their </a:t>
            </a:r>
            <a:r>
              <a:rPr lang="en-US" altLang="en-US" b="1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residents</a:t>
            </a:r>
            <a:r>
              <a:rPr lang="en-US" altLang="en-US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 engaged as coproducers</a:t>
            </a:r>
            <a:endParaRPr lang="en-GB" altLang="en-US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grpSp>
        <p:nvGrpSpPr>
          <p:cNvPr id="20484" name="Group 11"/>
          <p:cNvGrpSpPr>
            <a:grpSpLocks/>
          </p:cNvGrpSpPr>
          <p:nvPr/>
        </p:nvGrpSpPr>
        <p:grpSpPr bwMode="auto">
          <a:xfrm>
            <a:off x="6415980" y="2344379"/>
            <a:ext cx="3523041" cy="2547661"/>
            <a:chOff x="4382617" y="4838881"/>
            <a:chExt cx="3848367" cy="1660603"/>
          </a:xfrm>
        </p:grpSpPr>
        <p:sp>
          <p:nvSpPr>
            <p:cNvPr id="13" name="Isosceles Triangle 12"/>
            <p:cNvSpPr/>
            <p:nvPr>
              <p:custDataLst>
                <p:tags r:id="rId1"/>
              </p:custDataLst>
            </p:nvPr>
          </p:nvSpPr>
          <p:spPr>
            <a:xfrm rot="5400000">
              <a:off x="3732118" y="5489380"/>
              <a:ext cx="1660603" cy="359605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>
                <a:solidFill>
                  <a:srgbClr val="FFFFFF"/>
                </a:solidFill>
              </a:endParaRPr>
            </a:p>
          </p:txBody>
        </p:sp>
        <p:grpSp>
          <p:nvGrpSpPr>
            <p:cNvPr id="76806" name="Group 13"/>
            <p:cNvGrpSpPr>
              <a:grpSpLocks/>
            </p:cNvGrpSpPr>
            <p:nvPr/>
          </p:nvGrpSpPr>
          <p:grpSpPr bwMode="auto">
            <a:xfrm>
              <a:off x="4382617" y="4896801"/>
              <a:ext cx="3848367" cy="1284625"/>
              <a:chOff x="4382617" y="4896801"/>
              <a:chExt cx="3848367" cy="1284625"/>
            </a:xfrm>
          </p:grpSpPr>
          <p:sp>
            <p:nvSpPr>
              <p:cNvPr id="76807" name="TextBox 14"/>
              <p:cNvSpPr txBox="1">
                <a:spLocks noChangeArrowheads="1"/>
              </p:cNvSpPr>
              <p:nvPr/>
            </p:nvSpPr>
            <p:spPr bwMode="auto">
              <a:xfrm>
                <a:off x="4382617" y="4896801"/>
                <a:ext cx="3396033" cy="3489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9pPr>
              </a:lstStyle>
              <a:p>
                <a:pPr algn="ctr"/>
                <a:r>
                  <a:rPr lang="en-US" altLang="en-US" sz="2100" b="1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Collective Impact</a:t>
                </a:r>
              </a:p>
            </p:txBody>
          </p:sp>
          <p:grpSp>
            <p:nvGrpSpPr>
              <p:cNvPr id="76808" name="Group 15"/>
              <p:cNvGrpSpPr>
                <a:grpSpLocks/>
              </p:cNvGrpSpPr>
              <p:nvPr/>
            </p:nvGrpSpPr>
            <p:grpSpPr bwMode="auto">
              <a:xfrm>
                <a:off x="5845411" y="5638800"/>
                <a:ext cx="2385573" cy="542626"/>
                <a:chOff x="-2128916" y="3501008"/>
                <a:chExt cx="1702805" cy="345239"/>
              </a:xfrm>
            </p:grpSpPr>
            <p:sp>
              <p:nvSpPr>
                <p:cNvPr id="76809" name="AutoShape 20"/>
                <p:cNvSpPr>
                  <a:spLocks noChangeArrowheads="1"/>
                </p:cNvSpPr>
                <p:nvPr/>
              </p:nvSpPr>
              <p:spPr bwMode="auto">
                <a:xfrm>
                  <a:off x="-2128916" y="3501069"/>
                  <a:ext cx="402488" cy="345178"/>
                </a:xfrm>
                <a:prstGeom prst="rightArrow">
                  <a:avLst>
                    <a:gd name="adj1" fmla="val 50000"/>
                    <a:gd name="adj2" fmla="val 29167"/>
                  </a:avLst>
                </a:prstGeom>
                <a:solidFill>
                  <a:schemeClr val="tx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Trebuchet MS" panose="020B0603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rebuchet MS" panose="020B0603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rebuchet MS" panose="020B0603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rebuchet MS" panose="020B0603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rebuchet MS" panose="020B0603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rebuchet MS" panose="020B0603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rebuchet MS" panose="020B0603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rebuchet MS" panose="020B0603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rebuchet MS" panose="020B0603020202020204" pitchFamily="34" charset="0"/>
                    </a:defRPr>
                  </a:lvl9pPr>
                </a:lstStyle>
                <a:p>
                  <a:endParaRPr lang="it-IT" altLang="en-US" sz="1200">
                    <a:solidFill>
                      <a:srgbClr val="000000"/>
                    </a:solidFill>
                    <a:latin typeface="Calibri" panose="020F050202020403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76810" name="AutoShape 21"/>
                <p:cNvSpPr>
                  <a:spLocks noChangeArrowheads="1"/>
                </p:cNvSpPr>
                <p:nvPr/>
              </p:nvSpPr>
              <p:spPr bwMode="auto">
                <a:xfrm>
                  <a:off x="-1260648" y="3501069"/>
                  <a:ext cx="402488" cy="345178"/>
                </a:xfrm>
                <a:prstGeom prst="rightArrow">
                  <a:avLst>
                    <a:gd name="adj1" fmla="val 50000"/>
                    <a:gd name="adj2" fmla="val 29167"/>
                  </a:avLst>
                </a:prstGeom>
                <a:solidFill>
                  <a:schemeClr val="bg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Trebuchet MS" panose="020B0603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rebuchet MS" panose="020B0603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rebuchet MS" panose="020B0603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rebuchet MS" panose="020B0603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rebuchet MS" panose="020B0603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rebuchet MS" panose="020B0603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rebuchet MS" panose="020B0603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rebuchet MS" panose="020B0603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rebuchet MS" panose="020B0603020202020204" pitchFamily="34" charset="0"/>
                    </a:defRPr>
                  </a:lvl9pPr>
                </a:lstStyle>
                <a:p>
                  <a:endParaRPr lang="it-IT" altLang="en-US" sz="1200">
                    <a:solidFill>
                      <a:srgbClr val="000000"/>
                    </a:solidFill>
                    <a:latin typeface="Calibri" panose="020F050202020403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76811" name="AutoShape 22"/>
                <p:cNvSpPr>
                  <a:spLocks noChangeArrowheads="1"/>
                </p:cNvSpPr>
                <p:nvPr/>
              </p:nvSpPr>
              <p:spPr bwMode="auto">
                <a:xfrm>
                  <a:off x="-1682305" y="3501008"/>
                  <a:ext cx="402707" cy="344990"/>
                </a:xfrm>
                <a:prstGeom prst="rightArrow">
                  <a:avLst>
                    <a:gd name="adj1" fmla="val 50000"/>
                    <a:gd name="adj2" fmla="val 29166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Trebuchet MS" panose="020B0603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rebuchet MS" panose="020B0603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rebuchet MS" panose="020B0603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rebuchet MS" panose="020B0603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rebuchet MS" panose="020B0603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rebuchet MS" panose="020B0603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rebuchet MS" panose="020B0603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rebuchet MS" panose="020B0603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rebuchet MS" panose="020B0603020202020204" pitchFamily="34" charset="0"/>
                    </a:defRPr>
                  </a:lvl9pPr>
                </a:lstStyle>
                <a:p>
                  <a:endParaRPr lang="it-IT" altLang="en-US" sz="1200">
                    <a:solidFill>
                      <a:srgbClr val="000000"/>
                    </a:solidFill>
                    <a:latin typeface="Calibri" panose="020F050202020403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0" name="AutoShape 23"/>
                <p:cNvSpPr>
                  <a:spLocks noChangeArrowheads="1"/>
                </p:cNvSpPr>
                <p:nvPr/>
              </p:nvSpPr>
              <p:spPr bwMode="auto">
                <a:xfrm>
                  <a:off x="-833917" y="3500836"/>
                  <a:ext cx="402965" cy="345112"/>
                </a:xfrm>
                <a:prstGeom prst="rightArrow">
                  <a:avLst>
                    <a:gd name="adj1" fmla="val 50000"/>
                    <a:gd name="adj2" fmla="val 29167"/>
                  </a:avLst>
                </a:prstGeom>
                <a:solidFill>
                  <a:schemeClr val="accent4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1200" dirty="0">
                    <a:solidFill>
                      <a:srgbClr val="000000"/>
                    </a:solidFill>
                    <a:latin typeface="Calibri" pitchFamily="34" charset="0"/>
                    <a:cs typeface="Arial" charset="0"/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4247004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Text Box 2"/>
          <p:cNvSpPr txBox="1">
            <a:spLocks noChangeArrowheads="1"/>
          </p:cNvSpPr>
          <p:nvPr/>
        </p:nvSpPr>
        <p:spPr bwMode="auto">
          <a:xfrm>
            <a:off x="241794" y="117254"/>
            <a:ext cx="9423007" cy="978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lnSpc>
                <a:spcPct val="90000"/>
              </a:lnSpc>
              <a:spcBef>
                <a:spcPct val="50000"/>
              </a:spcBef>
              <a:buClr>
                <a:schemeClr val="tx1"/>
              </a:buClr>
              <a:buSzPct val="75000"/>
              <a:defRPr/>
            </a:pPr>
            <a:r>
              <a:rPr lang="en-US" sz="3200" b="1" dirty="0">
                <a:solidFill>
                  <a:schemeClr val="tx2"/>
                </a:solidFill>
                <a:latin typeface="+mj-lt"/>
              </a:rPr>
              <a:t>Why Collective Impact: Many Factors Contribute to Pressing Community Issues</a:t>
            </a:r>
          </a:p>
        </p:txBody>
      </p:sp>
      <p:grpSp>
        <p:nvGrpSpPr>
          <p:cNvPr id="11267" name="Group 287"/>
          <p:cNvGrpSpPr>
            <a:grpSpLocks/>
          </p:cNvGrpSpPr>
          <p:nvPr/>
        </p:nvGrpSpPr>
        <p:grpSpPr bwMode="auto">
          <a:xfrm>
            <a:off x="1858479" y="1348330"/>
            <a:ext cx="8508372" cy="4754912"/>
            <a:chOff x="210" y="933"/>
            <a:chExt cx="5361" cy="2996"/>
          </a:xfrm>
        </p:grpSpPr>
        <p:grpSp>
          <p:nvGrpSpPr>
            <p:cNvPr id="11268" name="Group 286"/>
            <p:cNvGrpSpPr>
              <a:grpSpLocks/>
            </p:cNvGrpSpPr>
            <p:nvPr/>
          </p:nvGrpSpPr>
          <p:grpSpPr bwMode="auto">
            <a:xfrm>
              <a:off x="1944" y="1749"/>
              <a:ext cx="1577" cy="1296"/>
              <a:chOff x="1944" y="1749"/>
              <a:chExt cx="1577" cy="1296"/>
            </a:xfrm>
          </p:grpSpPr>
          <p:sp>
            <p:nvSpPr>
              <p:cNvPr id="11305" name="Oval 162"/>
              <p:cNvSpPr>
                <a:spLocks noChangeArrowheads="1"/>
              </p:cNvSpPr>
              <p:nvPr/>
            </p:nvSpPr>
            <p:spPr bwMode="auto">
              <a:xfrm rot="-51320">
                <a:off x="1944" y="1749"/>
                <a:ext cx="1577" cy="1296"/>
              </a:xfrm>
              <a:prstGeom prst="ellipse">
                <a:avLst/>
              </a:prstGeom>
              <a:noFill/>
              <a:ln w="2857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1306" name="Text Box 203"/>
              <p:cNvSpPr txBox="1">
                <a:spLocks noChangeArrowheads="1"/>
              </p:cNvSpPr>
              <p:nvPr/>
            </p:nvSpPr>
            <p:spPr bwMode="blackWhite">
              <a:xfrm rot="29799">
                <a:off x="2138" y="2167"/>
                <a:ext cx="1148" cy="5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9pPr>
              </a:lstStyle>
              <a:p>
                <a:pPr algn="ctr"/>
                <a:r>
                  <a:rPr lang="en-US" altLang="en-US" i="1"/>
                  <a:t>Community Issue</a:t>
                </a:r>
              </a:p>
            </p:txBody>
          </p:sp>
        </p:grpSp>
        <p:grpSp>
          <p:nvGrpSpPr>
            <p:cNvPr id="11269" name="Group 280"/>
            <p:cNvGrpSpPr>
              <a:grpSpLocks/>
            </p:cNvGrpSpPr>
            <p:nvPr/>
          </p:nvGrpSpPr>
          <p:grpSpPr bwMode="auto">
            <a:xfrm>
              <a:off x="1776" y="3120"/>
              <a:ext cx="844" cy="809"/>
              <a:chOff x="1776" y="3120"/>
              <a:chExt cx="844" cy="809"/>
            </a:xfrm>
          </p:grpSpPr>
          <p:sp>
            <p:nvSpPr>
              <p:cNvPr id="11303" name="Rectangle 159"/>
              <p:cNvSpPr>
                <a:spLocks noChangeArrowheads="1"/>
              </p:cNvSpPr>
              <p:nvPr/>
            </p:nvSpPr>
            <p:spPr bwMode="auto">
              <a:xfrm>
                <a:off x="1776" y="3557"/>
                <a:ext cx="844" cy="3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9pPr>
              </a:lstStyle>
              <a:p>
                <a:pPr algn="ctr">
                  <a:lnSpc>
                    <a:spcPct val="80000"/>
                  </a:lnSpc>
                </a:pPr>
                <a:r>
                  <a:rPr lang="en-US" altLang="en-US" i="1"/>
                  <a:t>Personal choices</a:t>
                </a:r>
                <a:endParaRPr lang="en-US" altLang="en-US"/>
              </a:p>
            </p:txBody>
          </p:sp>
          <p:sp>
            <p:nvSpPr>
              <p:cNvPr id="11304" name="Line 231"/>
              <p:cNvSpPr>
                <a:spLocks noChangeShapeType="1"/>
              </p:cNvSpPr>
              <p:nvPr/>
            </p:nvSpPr>
            <p:spPr bwMode="auto">
              <a:xfrm flipV="1">
                <a:off x="2448" y="3120"/>
                <a:ext cx="96" cy="366"/>
              </a:xfrm>
              <a:prstGeom prst="line">
                <a:avLst/>
              </a:prstGeom>
              <a:noFill/>
              <a:ln w="19050">
                <a:solidFill>
                  <a:schemeClr val="accent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 sz="3599"/>
              </a:p>
            </p:txBody>
          </p:sp>
        </p:grpSp>
        <p:grpSp>
          <p:nvGrpSpPr>
            <p:cNvPr id="11270" name="Group 281"/>
            <p:cNvGrpSpPr>
              <a:grpSpLocks/>
            </p:cNvGrpSpPr>
            <p:nvPr/>
          </p:nvGrpSpPr>
          <p:grpSpPr bwMode="auto">
            <a:xfrm>
              <a:off x="2736" y="3126"/>
              <a:ext cx="1536" cy="798"/>
              <a:chOff x="2736" y="3126"/>
              <a:chExt cx="1536" cy="798"/>
            </a:xfrm>
          </p:grpSpPr>
          <p:sp>
            <p:nvSpPr>
              <p:cNvPr id="11301" name="Rectangle 158"/>
              <p:cNvSpPr>
                <a:spLocks noChangeArrowheads="1"/>
              </p:cNvSpPr>
              <p:nvPr/>
            </p:nvSpPr>
            <p:spPr bwMode="auto">
              <a:xfrm>
                <a:off x="2736" y="3552"/>
                <a:ext cx="1536" cy="3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9pPr>
              </a:lstStyle>
              <a:p>
                <a:pPr algn="ctr">
                  <a:lnSpc>
                    <a:spcPct val="80000"/>
                  </a:lnSpc>
                </a:pPr>
                <a:r>
                  <a:rPr lang="en-US" altLang="en-US" i="1"/>
                  <a:t>Family characteristics </a:t>
                </a:r>
              </a:p>
            </p:txBody>
          </p:sp>
          <p:sp>
            <p:nvSpPr>
              <p:cNvPr id="11302" name="Line 248"/>
              <p:cNvSpPr>
                <a:spLocks noChangeShapeType="1"/>
              </p:cNvSpPr>
              <p:nvPr/>
            </p:nvSpPr>
            <p:spPr bwMode="auto">
              <a:xfrm flipH="1" flipV="1">
                <a:off x="2948" y="3126"/>
                <a:ext cx="76" cy="348"/>
              </a:xfrm>
              <a:prstGeom prst="line">
                <a:avLst/>
              </a:prstGeom>
              <a:noFill/>
              <a:ln w="19050">
                <a:solidFill>
                  <a:schemeClr val="accent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 sz="3599"/>
              </a:p>
            </p:txBody>
          </p:sp>
        </p:grpSp>
        <p:grpSp>
          <p:nvGrpSpPr>
            <p:cNvPr id="11271" name="Group 282"/>
            <p:cNvGrpSpPr>
              <a:grpSpLocks/>
            </p:cNvGrpSpPr>
            <p:nvPr/>
          </p:nvGrpSpPr>
          <p:grpSpPr bwMode="auto">
            <a:xfrm>
              <a:off x="3312" y="2976"/>
              <a:ext cx="1824" cy="564"/>
              <a:chOff x="3312" y="2976"/>
              <a:chExt cx="1824" cy="564"/>
            </a:xfrm>
          </p:grpSpPr>
          <p:sp>
            <p:nvSpPr>
              <p:cNvPr id="11299" name="Rectangle 155"/>
              <p:cNvSpPr>
                <a:spLocks noChangeArrowheads="1"/>
              </p:cNvSpPr>
              <p:nvPr/>
            </p:nvSpPr>
            <p:spPr bwMode="auto">
              <a:xfrm>
                <a:off x="3809" y="3168"/>
                <a:ext cx="1327" cy="3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9pPr>
              </a:lstStyle>
              <a:p>
                <a:pPr algn="ctr">
                  <a:lnSpc>
                    <a:spcPct val="80000"/>
                  </a:lnSpc>
                </a:pPr>
                <a:r>
                  <a:rPr lang="en-US" altLang="en-US" i="1"/>
                  <a:t>System relationships</a:t>
                </a:r>
                <a:endParaRPr lang="en-US" altLang="en-US"/>
              </a:p>
            </p:txBody>
          </p:sp>
          <p:sp>
            <p:nvSpPr>
              <p:cNvPr id="11300" name="Line 249"/>
              <p:cNvSpPr>
                <a:spLocks noChangeShapeType="1"/>
              </p:cNvSpPr>
              <p:nvPr/>
            </p:nvSpPr>
            <p:spPr bwMode="auto">
              <a:xfrm flipH="1" flipV="1">
                <a:off x="3312" y="2976"/>
                <a:ext cx="288" cy="288"/>
              </a:xfrm>
              <a:prstGeom prst="line">
                <a:avLst/>
              </a:prstGeom>
              <a:noFill/>
              <a:ln w="19050">
                <a:solidFill>
                  <a:schemeClr val="accent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 sz="3599"/>
              </a:p>
            </p:txBody>
          </p:sp>
        </p:grpSp>
        <p:grpSp>
          <p:nvGrpSpPr>
            <p:cNvPr id="11272" name="Group 283"/>
            <p:cNvGrpSpPr>
              <a:grpSpLocks/>
            </p:cNvGrpSpPr>
            <p:nvPr/>
          </p:nvGrpSpPr>
          <p:grpSpPr bwMode="auto">
            <a:xfrm>
              <a:off x="3600" y="2568"/>
              <a:ext cx="1971" cy="372"/>
              <a:chOff x="3600" y="2568"/>
              <a:chExt cx="1971" cy="372"/>
            </a:xfrm>
          </p:grpSpPr>
          <p:sp>
            <p:nvSpPr>
              <p:cNvPr id="11297" name="Rectangle 165"/>
              <p:cNvSpPr>
                <a:spLocks noChangeArrowheads="1"/>
              </p:cNvSpPr>
              <p:nvPr/>
            </p:nvSpPr>
            <p:spPr bwMode="auto">
              <a:xfrm>
                <a:off x="4040" y="2568"/>
                <a:ext cx="1531" cy="3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9pPr>
              </a:lstStyle>
              <a:p>
                <a:pPr algn="ctr">
                  <a:lnSpc>
                    <a:spcPct val="80000"/>
                  </a:lnSpc>
                </a:pPr>
                <a:r>
                  <a:rPr lang="en-US" altLang="en-US" i="1"/>
                  <a:t>Educational system practices</a:t>
                </a:r>
                <a:endParaRPr lang="en-US" altLang="en-US"/>
              </a:p>
            </p:txBody>
          </p:sp>
          <p:sp>
            <p:nvSpPr>
              <p:cNvPr id="11298" name="Line 250"/>
              <p:cNvSpPr>
                <a:spLocks noChangeShapeType="1"/>
              </p:cNvSpPr>
              <p:nvPr/>
            </p:nvSpPr>
            <p:spPr bwMode="auto">
              <a:xfrm flipH="1" flipV="1">
                <a:off x="3600" y="2640"/>
                <a:ext cx="432" cy="96"/>
              </a:xfrm>
              <a:prstGeom prst="line">
                <a:avLst/>
              </a:prstGeom>
              <a:noFill/>
              <a:ln w="19050">
                <a:solidFill>
                  <a:schemeClr val="accent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 sz="3599"/>
              </a:p>
            </p:txBody>
          </p:sp>
        </p:grpSp>
        <p:grpSp>
          <p:nvGrpSpPr>
            <p:cNvPr id="11273" name="Group 284"/>
            <p:cNvGrpSpPr>
              <a:grpSpLocks/>
            </p:cNvGrpSpPr>
            <p:nvPr/>
          </p:nvGrpSpPr>
          <p:grpSpPr bwMode="auto">
            <a:xfrm>
              <a:off x="3600" y="1946"/>
              <a:ext cx="1858" cy="372"/>
              <a:chOff x="3600" y="1946"/>
              <a:chExt cx="1858" cy="372"/>
            </a:xfrm>
          </p:grpSpPr>
          <p:sp>
            <p:nvSpPr>
              <p:cNvPr id="11295" name="Rectangle 163"/>
              <p:cNvSpPr>
                <a:spLocks noChangeArrowheads="1"/>
              </p:cNvSpPr>
              <p:nvPr/>
            </p:nvSpPr>
            <p:spPr bwMode="auto">
              <a:xfrm>
                <a:off x="4017" y="1946"/>
                <a:ext cx="1441" cy="3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9pPr>
              </a:lstStyle>
              <a:p>
                <a:pPr algn="ctr">
                  <a:lnSpc>
                    <a:spcPct val="80000"/>
                  </a:lnSpc>
                </a:pPr>
                <a:r>
                  <a:rPr lang="en-US" altLang="en-US" i="1"/>
                  <a:t>Health care system practices</a:t>
                </a:r>
                <a:endParaRPr lang="en-US" altLang="en-US"/>
              </a:p>
            </p:txBody>
          </p:sp>
          <p:sp>
            <p:nvSpPr>
              <p:cNvPr id="11296" name="Line 251"/>
              <p:cNvSpPr>
                <a:spLocks noChangeShapeType="1"/>
              </p:cNvSpPr>
              <p:nvPr/>
            </p:nvSpPr>
            <p:spPr bwMode="auto">
              <a:xfrm flipH="1">
                <a:off x="3600" y="2016"/>
                <a:ext cx="432" cy="155"/>
              </a:xfrm>
              <a:prstGeom prst="line">
                <a:avLst/>
              </a:prstGeom>
              <a:noFill/>
              <a:ln w="19050">
                <a:solidFill>
                  <a:schemeClr val="accent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 sz="3599"/>
              </a:p>
            </p:txBody>
          </p:sp>
        </p:grpSp>
        <p:grpSp>
          <p:nvGrpSpPr>
            <p:cNvPr id="11274" name="Group 285"/>
            <p:cNvGrpSpPr>
              <a:grpSpLocks/>
            </p:cNvGrpSpPr>
            <p:nvPr/>
          </p:nvGrpSpPr>
          <p:grpSpPr bwMode="auto">
            <a:xfrm>
              <a:off x="3312" y="1330"/>
              <a:ext cx="1418" cy="494"/>
              <a:chOff x="3312" y="1330"/>
              <a:chExt cx="1418" cy="494"/>
            </a:xfrm>
          </p:grpSpPr>
          <p:sp>
            <p:nvSpPr>
              <p:cNvPr id="11293" name="Rectangle 147"/>
              <p:cNvSpPr>
                <a:spLocks noChangeArrowheads="1"/>
              </p:cNvSpPr>
              <p:nvPr/>
            </p:nvSpPr>
            <p:spPr bwMode="auto">
              <a:xfrm>
                <a:off x="3744" y="1330"/>
                <a:ext cx="986" cy="3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9pPr>
              </a:lstStyle>
              <a:p>
                <a:pPr algn="ctr">
                  <a:lnSpc>
                    <a:spcPct val="80000"/>
                  </a:lnSpc>
                </a:pPr>
                <a:r>
                  <a:rPr lang="en-US" altLang="en-US" i="1"/>
                  <a:t>Media messages</a:t>
                </a:r>
              </a:p>
            </p:txBody>
          </p:sp>
          <p:sp>
            <p:nvSpPr>
              <p:cNvPr id="11294" name="Line 252"/>
              <p:cNvSpPr>
                <a:spLocks noChangeShapeType="1"/>
              </p:cNvSpPr>
              <p:nvPr/>
            </p:nvSpPr>
            <p:spPr bwMode="auto">
              <a:xfrm flipH="1">
                <a:off x="3312" y="1536"/>
                <a:ext cx="288" cy="288"/>
              </a:xfrm>
              <a:prstGeom prst="line">
                <a:avLst/>
              </a:prstGeom>
              <a:noFill/>
              <a:ln w="19050">
                <a:solidFill>
                  <a:schemeClr val="accent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 sz="3599"/>
              </a:p>
            </p:txBody>
          </p:sp>
        </p:grpSp>
        <p:grpSp>
          <p:nvGrpSpPr>
            <p:cNvPr id="11275" name="Group 274"/>
            <p:cNvGrpSpPr>
              <a:grpSpLocks/>
            </p:cNvGrpSpPr>
            <p:nvPr/>
          </p:nvGrpSpPr>
          <p:grpSpPr bwMode="auto">
            <a:xfrm>
              <a:off x="2858" y="969"/>
              <a:ext cx="861" cy="711"/>
              <a:chOff x="2858" y="969"/>
              <a:chExt cx="861" cy="711"/>
            </a:xfrm>
          </p:grpSpPr>
          <p:sp>
            <p:nvSpPr>
              <p:cNvPr id="11291" name="Rectangle 146"/>
              <p:cNvSpPr>
                <a:spLocks noChangeArrowheads="1"/>
              </p:cNvSpPr>
              <p:nvPr/>
            </p:nvSpPr>
            <p:spPr bwMode="auto">
              <a:xfrm>
                <a:off x="2858" y="969"/>
                <a:ext cx="861" cy="3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9pPr>
              </a:lstStyle>
              <a:p>
                <a:pPr algn="ctr">
                  <a:lnSpc>
                    <a:spcPct val="80000"/>
                  </a:lnSpc>
                </a:pPr>
                <a:r>
                  <a:rPr lang="en-US" altLang="en-US" i="1" dirty="0"/>
                  <a:t>Historical trends</a:t>
                </a:r>
              </a:p>
            </p:txBody>
          </p:sp>
          <p:sp>
            <p:nvSpPr>
              <p:cNvPr id="11292" name="Line 253"/>
              <p:cNvSpPr>
                <a:spLocks noChangeShapeType="1"/>
              </p:cNvSpPr>
              <p:nvPr/>
            </p:nvSpPr>
            <p:spPr bwMode="auto">
              <a:xfrm flipH="1">
                <a:off x="2928" y="1296"/>
                <a:ext cx="96" cy="384"/>
              </a:xfrm>
              <a:prstGeom prst="line">
                <a:avLst/>
              </a:prstGeom>
              <a:noFill/>
              <a:ln w="19050">
                <a:solidFill>
                  <a:schemeClr val="accent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 sz="3599"/>
              </a:p>
            </p:txBody>
          </p:sp>
        </p:grpSp>
        <p:grpSp>
          <p:nvGrpSpPr>
            <p:cNvPr id="11276" name="Group 275"/>
            <p:cNvGrpSpPr>
              <a:grpSpLocks/>
            </p:cNvGrpSpPr>
            <p:nvPr/>
          </p:nvGrpSpPr>
          <p:grpSpPr bwMode="auto">
            <a:xfrm>
              <a:off x="1747" y="933"/>
              <a:ext cx="925" cy="747"/>
              <a:chOff x="1747" y="933"/>
              <a:chExt cx="925" cy="747"/>
            </a:xfrm>
          </p:grpSpPr>
          <p:sp>
            <p:nvSpPr>
              <p:cNvPr id="11289" name="Rectangle 142"/>
              <p:cNvSpPr>
                <a:spLocks noChangeArrowheads="1"/>
              </p:cNvSpPr>
              <p:nvPr/>
            </p:nvSpPr>
            <p:spPr bwMode="auto">
              <a:xfrm>
                <a:off x="1747" y="933"/>
                <a:ext cx="925" cy="3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9pPr>
              </a:lstStyle>
              <a:p>
                <a:pPr algn="ctr">
                  <a:lnSpc>
                    <a:spcPct val="80000"/>
                  </a:lnSpc>
                </a:pPr>
                <a:r>
                  <a:rPr lang="en-US" altLang="en-US" i="1" dirty="0"/>
                  <a:t>Economic conditions</a:t>
                </a:r>
              </a:p>
            </p:txBody>
          </p:sp>
          <p:sp>
            <p:nvSpPr>
              <p:cNvPr id="11290" name="Line 254"/>
              <p:cNvSpPr>
                <a:spLocks noChangeShapeType="1"/>
              </p:cNvSpPr>
              <p:nvPr/>
            </p:nvSpPr>
            <p:spPr bwMode="auto">
              <a:xfrm>
                <a:off x="2458" y="1296"/>
                <a:ext cx="96" cy="384"/>
              </a:xfrm>
              <a:prstGeom prst="line">
                <a:avLst/>
              </a:prstGeom>
              <a:noFill/>
              <a:ln w="19050">
                <a:solidFill>
                  <a:schemeClr val="accent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 sz="3599"/>
              </a:p>
            </p:txBody>
          </p:sp>
        </p:grpSp>
        <p:grpSp>
          <p:nvGrpSpPr>
            <p:cNvPr id="11277" name="Group 276"/>
            <p:cNvGrpSpPr>
              <a:grpSpLocks/>
            </p:cNvGrpSpPr>
            <p:nvPr/>
          </p:nvGrpSpPr>
          <p:grpSpPr bwMode="auto">
            <a:xfrm>
              <a:off x="451" y="1194"/>
              <a:ext cx="1685" cy="606"/>
              <a:chOff x="451" y="1194"/>
              <a:chExt cx="1685" cy="606"/>
            </a:xfrm>
          </p:grpSpPr>
          <p:sp>
            <p:nvSpPr>
              <p:cNvPr id="11287" name="Rectangle 143"/>
              <p:cNvSpPr>
                <a:spLocks noChangeArrowheads="1"/>
              </p:cNvSpPr>
              <p:nvPr/>
            </p:nvSpPr>
            <p:spPr bwMode="auto">
              <a:xfrm>
                <a:off x="451" y="1194"/>
                <a:ext cx="1296" cy="5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9pPr>
              </a:lstStyle>
              <a:p>
                <a:pPr algn="ctr">
                  <a:lnSpc>
                    <a:spcPct val="80000"/>
                  </a:lnSpc>
                  <a:defRPr/>
                </a:pPr>
                <a:r>
                  <a:rPr lang="en-US" i="1" dirty="0"/>
                  <a:t>Implicit &amp; Explicit Racism</a:t>
                </a:r>
              </a:p>
            </p:txBody>
          </p:sp>
          <p:sp>
            <p:nvSpPr>
              <p:cNvPr id="11288" name="Line 255"/>
              <p:cNvSpPr>
                <a:spLocks noChangeShapeType="1"/>
              </p:cNvSpPr>
              <p:nvPr/>
            </p:nvSpPr>
            <p:spPr bwMode="auto">
              <a:xfrm>
                <a:off x="1872" y="1536"/>
                <a:ext cx="264" cy="264"/>
              </a:xfrm>
              <a:prstGeom prst="line">
                <a:avLst/>
              </a:prstGeom>
              <a:noFill/>
              <a:ln w="19050">
                <a:solidFill>
                  <a:schemeClr val="accent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 sz="3599"/>
              </a:p>
            </p:txBody>
          </p:sp>
        </p:grpSp>
        <p:grpSp>
          <p:nvGrpSpPr>
            <p:cNvPr id="11278" name="Group 277"/>
            <p:cNvGrpSpPr>
              <a:grpSpLocks/>
            </p:cNvGrpSpPr>
            <p:nvPr/>
          </p:nvGrpSpPr>
          <p:grpSpPr bwMode="auto">
            <a:xfrm>
              <a:off x="258" y="1944"/>
              <a:ext cx="1608" cy="372"/>
              <a:chOff x="258" y="1944"/>
              <a:chExt cx="1608" cy="372"/>
            </a:xfrm>
          </p:grpSpPr>
          <p:sp>
            <p:nvSpPr>
              <p:cNvPr id="11285" name="Rectangle 150"/>
              <p:cNvSpPr>
                <a:spLocks noChangeArrowheads="1"/>
              </p:cNvSpPr>
              <p:nvPr/>
            </p:nvSpPr>
            <p:spPr bwMode="auto">
              <a:xfrm>
                <a:off x="258" y="1944"/>
                <a:ext cx="1169" cy="3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9pPr>
              </a:lstStyle>
              <a:p>
                <a:pPr algn="ctr">
                  <a:lnSpc>
                    <a:spcPct val="80000"/>
                  </a:lnSpc>
                </a:pPr>
                <a:r>
                  <a:rPr lang="en-US" altLang="en-US" i="1" dirty="0"/>
                  <a:t>Public sector practices</a:t>
                </a:r>
              </a:p>
            </p:txBody>
          </p:sp>
          <p:sp>
            <p:nvSpPr>
              <p:cNvPr id="11286" name="Line 256"/>
              <p:cNvSpPr>
                <a:spLocks noChangeShapeType="1"/>
              </p:cNvSpPr>
              <p:nvPr/>
            </p:nvSpPr>
            <p:spPr bwMode="auto">
              <a:xfrm>
                <a:off x="1464" y="2064"/>
                <a:ext cx="402" cy="114"/>
              </a:xfrm>
              <a:prstGeom prst="line">
                <a:avLst/>
              </a:prstGeom>
              <a:noFill/>
              <a:ln w="19050">
                <a:solidFill>
                  <a:schemeClr val="accent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 sz="3599"/>
              </a:p>
            </p:txBody>
          </p:sp>
        </p:grpSp>
        <p:grpSp>
          <p:nvGrpSpPr>
            <p:cNvPr id="11279" name="Group 278"/>
            <p:cNvGrpSpPr>
              <a:grpSpLocks/>
            </p:cNvGrpSpPr>
            <p:nvPr/>
          </p:nvGrpSpPr>
          <p:grpSpPr bwMode="auto">
            <a:xfrm>
              <a:off x="210" y="2568"/>
              <a:ext cx="1662" cy="372"/>
              <a:chOff x="210" y="2568"/>
              <a:chExt cx="1662" cy="372"/>
            </a:xfrm>
          </p:grpSpPr>
          <p:sp>
            <p:nvSpPr>
              <p:cNvPr id="11283" name="Rectangle 152"/>
              <p:cNvSpPr>
                <a:spLocks noChangeArrowheads="1"/>
              </p:cNvSpPr>
              <p:nvPr/>
            </p:nvSpPr>
            <p:spPr bwMode="auto">
              <a:xfrm>
                <a:off x="210" y="2568"/>
                <a:ext cx="1244" cy="3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9pPr>
              </a:lstStyle>
              <a:p>
                <a:pPr algn="ctr">
                  <a:lnSpc>
                    <a:spcPct val="80000"/>
                  </a:lnSpc>
                </a:pPr>
                <a:r>
                  <a:rPr lang="en-US" altLang="en-US" i="1"/>
                  <a:t>Private sector practices </a:t>
                </a:r>
              </a:p>
            </p:txBody>
          </p:sp>
          <p:sp>
            <p:nvSpPr>
              <p:cNvPr id="11284" name="Line 257"/>
              <p:cNvSpPr>
                <a:spLocks noChangeShapeType="1"/>
              </p:cNvSpPr>
              <p:nvPr/>
            </p:nvSpPr>
            <p:spPr bwMode="auto">
              <a:xfrm flipV="1">
                <a:off x="1452" y="2640"/>
                <a:ext cx="420" cy="102"/>
              </a:xfrm>
              <a:prstGeom prst="line">
                <a:avLst/>
              </a:prstGeom>
              <a:noFill/>
              <a:ln w="19050">
                <a:solidFill>
                  <a:schemeClr val="accent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 sz="3599"/>
              </a:p>
            </p:txBody>
          </p:sp>
        </p:grpSp>
        <p:grpSp>
          <p:nvGrpSpPr>
            <p:cNvPr id="11280" name="Group 279"/>
            <p:cNvGrpSpPr>
              <a:grpSpLocks/>
            </p:cNvGrpSpPr>
            <p:nvPr/>
          </p:nvGrpSpPr>
          <p:grpSpPr bwMode="auto">
            <a:xfrm>
              <a:off x="480" y="2976"/>
              <a:ext cx="1680" cy="564"/>
              <a:chOff x="480" y="2976"/>
              <a:chExt cx="1680" cy="564"/>
            </a:xfrm>
          </p:grpSpPr>
          <p:sp>
            <p:nvSpPr>
              <p:cNvPr id="11281" name="Rectangle 154"/>
              <p:cNvSpPr>
                <a:spLocks noChangeArrowheads="1"/>
              </p:cNvSpPr>
              <p:nvPr/>
            </p:nvSpPr>
            <p:spPr bwMode="auto">
              <a:xfrm>
                <a:off x="480" y="3168"/>
                <a:ext cx="1344" cy="3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9pPr>
              </a:lstStyle>
              <a:p>
                <a:pPr algn="ctr">
                  <a:lnSpc>
                    <a:spcPct val="80000"/>
                  </a:lnSpc>
                </a:pPr>
                <a:r>
                  <a:rPr lang="en-US" altLang="en-US" i="1"/>
                  <a:t>Neighborhood conditions</a:t>
                </a:r>
              </a:p>
            </p:txBody>
          </p:sp>
          <p:sp>
            <p:nvSpPr>
              <p:cNvPr id="11282" name="Line 259"/>
              <p:cNvSpPr>
                <a:spLocks noChangeShapeType="1"/>
              </p:cNvSpPr>
              <p:nvPr/>
            </p:nvSpPr>
            <p:spPr bwMode="auto">
              <a:xfrm flipV="1">
                <a:off x="1872" y="2976"/>
                <a:ext cx="288" cy="288"/>
              </a:xfrm>
              <a:prstGeom prst="line">
                <a:avLst/>
              </a:prstGeom>
              <a:noFill/>
              <a:ln w="19050">
                <a:solidFill>
                  <a:schemeClr val="accent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 sz="3599"/>
              </a:p>
            </p:txBody>
          </p:sp>
        </p:grpSp>
      </p:grpSp>
      <p:sp>
        <p:nvSpPr>
          <p:cNvPr id="2" name="TextBox 1"/>
          <p:cNvSpPr txBox="1"/>
          <p:nvPr/>
        </p:nvSpPr>
        <p:spPr>
          <a:xfrm>
            <a:off x="385190" y="5627115"/>
            <a:ext cx="3711553" cy="1015663"/>
          </a:xfrm>
          <a:prstGeom prst="homePlate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tx2"/>
                </a:solidFill>
                <a:latin typeface="+mj-lt"/>
              </a:rPr>
              <a:t>Most Direct-service Programs Address Only One or Two Factors</a:t>
            </a:r>
          </a:p>
        </p:txBody>
      </p:sp>
      <p:sp>
        <p:nvSpPr>
          <p:cNvPr id="3" name="Oval 2"/>
          <p:cNvSpPr/>
          <p:nvPr/>
        </p:nvSpPr>
        <p:spPr>
          <a:xfrm>
            <a:off x="3848685" y="5115596"/>
            <a:ext cx="4515262" cy="1359024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5290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 idx="4294967295"/>
          </p:nvPr>
        </p:nvSpPr>
        <p:spPr>
          <a:xfrm>
            <a:off x="457200" y="0"/>
            <a:ext cx="11156950" cy="1143000"/>
          </a:xfrm>
        </p:spPr>
        <p:txBody>
          <a:bodyPr>
            <a:noAutofit/>
          </a:bodyPr>
          <a:lstStyle/>
          <a:p>
            <a:r>
              <a:rPr lang="en-US" altLang="en-US" sz="4000" b="1" dirty="0">
                <a:solidFill>
                  <a:schemeClr val="tx2"/>
                </a:solidFill>
                <a:ea typeface="+mn-ea"/>
              </a:rPr>
              <a:t>Lisbeth Schorr: Lessons on What Works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457200" y="1260484"/>
            <a:ext cx="7726680" cy="4297363"/>
          </a:xfrm>
        </p:spPr>
        <p:txBody>
          <a:bodyPr>
            <a:normAutofit fontScale="92500" lnSpcReduction="20000"/>
          </a:bodyPr>
          <a:lstStyle/>
          <a:p>
            <a:pPr marL="0" indent="0">
              <a:spcAft>
                <a:spcPts val="1200"/>
              </a:spcAft>
              <a:buClrTx/>
              <a:buSzPct val="100000"/>
              <a:buNone/>
            </a:pPr>
            <a:r>
              <a:rPr lang="en-US" altLang="en-US" sz="2500" b="1" dirty="0">
                <a:solidFill>
                  <a:schemeClr val="tx1"/>
                </a:solidFill>
                <a:cs typeface="Arial" panose="020B0604020202020204" pitchFamily="34" charset="0"/>
              </a:rPr>
              <a:t>Suggests five lessons:</a:t>
            </a:r>
          </a:p>
          <a:p>
            <a:pPr>
              <a:spcAft>
                <a:spcPts val="1200"/>
              </a:spcAft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altLang="en-US" sz="2000" dirty="0">
                <a:solidFill>
                  <a:schemeClr val="tx1"/>
                </a:solidFill>
                <a:cs typeface="Arial" panose="020B0604020202020204" pitchFamily="34" charset="0"/>
              </a:rPr>
              <a:t>Be clear about the </a:t>
            </a:r>
            <a:r>
              <a:rPr lang="en-US" altLang="en-US" sz="2000" b="1" dirty="0">
                <a:solidFill>
                  <a:schemeClr val="tx1"/>
                </a:solidFill>
                <a:cs typeface="Arial" panose="020B0604020202020204" pitchFamily="34" charset="0"/>
              </a:rPr>
              <a:t>purposes </a:t>
            </a:r>
            <a:r>
              <a:rPr lang="en-US" altLang="en-US" sz="2000" dirty="0">
                <a:solidFill>
                  <a:schemeClr val="tx1"/>
                </a:solidFill>
                <a:cs typeface="Arial" panose="020B0604020202020204" pitchFamily="34" charset="0"/>
              </a:rPr>
              <a:t>of our work, the outcomes we are trying to achieve</a:t>
            </a:r>
          </a:p>
          <a:p>
            <a:pPr>
              <a:spcAft>
                <a:spcPts val="1200"/>
              </a:spcAft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altLang="en-US" sz="2000" dirty="0">
                <a:solidFill>
                  <a:schemeClr val="tx1"/>
                </a:solidFill>
                <a:cs typeface="Arial" panose="020B0604020202020204" pitchFamily="34" charset="0"/>
              </a:rPr>
              <a:t>Be willing to be </a:t>
            </a:r>
            <a:r>
              <a:rPr lang="en-US" altLang="en-US" sz="2000" b="1" dirty="0">
                <a:solidFill>
                  <a:schemeClr val="tx1"/>
                </a:solidFill>
                <a:cs typeface="Arial" panose="020B0604020202020204" pitchFamily="34" charset="0"/>
              </a:rPr>
              <a:t>held accountable </a:t>
            </a:r>
            <a:r>
              <a:rPr lang="en-US" altLang="en-US" sz="2000" dirty="0">
                <a:solidFill>
                  <a:schemeClr val="tx1"/>
                </a:solidFill>
                <a:cs typeface="Arial" panose="020B0604020202020204" pitchFamily="34" charset="0"/>
              </a:rPr>
              <a:t>for achieving those purposes</a:t>
            </a:r>
          </a:p>
          <a:p>
            <a:pPr>
              <a:spcAft>
                <a:spcPts val="1200"/>
              </a:spcAft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altLang="en-US" sz="2000" dirty="0">
                <a:solidFill>
                  <a:schemeClr val="tx1"/>
                </a:solidFill>
                <a:cs typeface="Arial" panose="020B0604020202020204" pitchFamily="34" charset="0"/>
              </a:rPr>
              <a:t>Create and sustain the </a:t>
            </a:r>
            <a:r>
              <a:rPr lang="en-US" altLang="en-US" sz="2000" b="1" dirty="0">
                <a:solidFill>
                  <a:schemeClr val="tx1"/>
                </a:solidFill>
                <a:cs typeface="Arial" panose="020B0604020202020204" pitchFamily="34" charset="0"/>
              </a:rPr>
              <a:t>partnerships to achieve </a:t>
            </a:r>
            <a:r>
              <a:rPr lang="en-US" altLang="en-US" sz="2000" dirty="0">
                <a:solidFill>
                  <a:schemeClr val="tx1"/>
                </a:solidFill>
                <a:cs typeface="Arial" panose="020B0604020202020204" pitchFamily="34" charset="0"/>
              </a:rPr>
              <a:t>these purposes</a:t>
            </a:r>
          </a:p>
          <a:p>
            <a:pPr>
              <a:spcAft>
                <a:spcPts val="1200"/>
              </a:spcAft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altLang="en-US" sz="2000" dirty="0">
                <a:solidFill>
                  <a:schemeClr val="tx1"/>
                </a:solidFill>
                <a:cs typeface="Arial" panose="020B0604020202020204" pitchFamily="34" charset="0"/>
              </a:rPr>
              <a:t>Move audaciously into </a:t>
            </a:r>
            <a:r>
              <a:rPr lang="en-US" altLang="en-US" sz="2000" b="1" dirty="0">
                <a:solidFill>
                  <a:schemeClr val="tx1"/>
                </a:solidFill>
                <a:cs typeface="Arial" panose="020B0604020202020204" pitchFamily="34" charset="0"/>
              </a:rPr>
              <a:t>the world beyond programs</a:t>
            </a:r>
            <a:endParaRPr lang="en-US" altLang="en-US" sz="2000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>
              <a:spcAft>
                <a:spcPts val="1200"/>
              </a:spcAft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altLang="en-US" sz="2000" dirty="0">
                <a:solidFill>
                  <a:schemeClr val="tx1"/>
                </a:solidFill>
                <a:cs typeface="Arial" panose="020B0604020202020204" pitchFamily="34" charset="0"/>
              </a:rPr>
              <a:t>Have the capacity to take </a:t>
            </a:r>
            <a:r>
              <a:rPr lang="en-US" altLang="en-US" sz="2000" b="1" dirty="0">
                <a:solidFill>
                  <a:schemeClr val="tx1"/>
                </a:solidFill>
                <a:cs typeface="Arial" panose="020B0604020202020204" pitchFamily="34" charset="0"/>
              </a:rPr>
              <a:t>community-wide responsibility </a:t>
            </a:r>
            <a:r>
              <a:rPr lang="en-US" altLang="en-US" sz="2000" dirty="0">
                <a:solidFill>
                  <a:schemeClr val="tx1"/>
                </a:solidFill>
                <a:cs typeface="Arial" panose="020B0604020202020204" pitchFamily="34" charset="0"/>
              </a:rPr>
              <a:t>to assure that actions that will lead to improved lives will actually happen</a:t>
            </a:r>
          </a:p>
        </p:txBody>
      </p:sp>
      <p:sp>
        <p:nvSpPr>
          <p:cNvPr id="18436" name="Rectangle 3"/>
          <p:cNvSpPr>
            <a:spLocks noChangeArrowheads="1"/>
          </p:cNvSpPr>
          <p:nvPr/>
        </p:nvSpPr>
        <p:spPr bwMode="auto">
          <a:xfrm>
            <a:off x="8027866" y="5993755"/>
            <a:ext cx="3939149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400" u="sng" dirty="0">
                <a:solidFill>
                  <a:srgbClr val="C00000"/>
                </a:solidFill>
                <a:latin typeface="+mj-lt"/>
                <a:cs typeface="Arial" panose="020B0604020202020204" pitchFamily="34" charset="0"/>
              </a:rPr>
              <a:t>Source:</a:t>
            </a:r>
            <a:r>
              <a:rPr lang="en-US" altLang="en-US" sz="1400" dirty="0">
                <a:solidFill>
                  <a:srgbClr val="C00000"/>
                </a:solidFill>
                <a:latin typeface="+mj-lt"/>
                <a:cs typeface="Arial" panose="020B0604020202020204" pitchFamily="34" charset="0"/>
              </a:rPr>
              <a:t> Lisbeth Schorr Keynote Address, Santa Clara County Children’s Summit – January 31, 2008</a:t>
            </a:r>
          </a:p>
        </p:txBody>
      </p:sp>
      <p:sp>
        <p:nvSpPr>
          <p:cNvPr id="3" name="Rectangle 2"/>
          <p:cNvSpPr/>
          <p:nvPr/>
        </p:nvSpPr>
        <p:spPr>
          <a:xfrm>
            <a:off x="8527415" y="1696392"/>
            <a:ext cx="2780666" cy="3073728"/>
          </a:xfrm>
          <a:prstGeom prst="rect">
            <a:avLst/>
          </a:prstGeom>
          <a:solidFill>
            <a:srgbClr val="C00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Predecessors to the Collective Impact Movement </a:t>
            </a:r>
          </a:p>
        </p:txBody>
      </p:sp>
    </p:spTree>
    <p:extLst>
      <p:ext uri="{BB962C8B-B14F-4D97-AF65-F5344CB8AC3E}">
        <p14:creationId xmlns:p14="http://schemas.microsoft.com/office/powerpoint/2010/main" val="414412190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3DN1XQI2ku_UTpFBHJBKg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Yellow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FFCA08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3894</TotalTime>
  <Words>1867</Words>
  <Application>Microsoft Office PowerPoint</Application>
  <PresentationFormat>Widescreen</PresentationFormat>
  <Paragraphs>250</Paragraphs>
  <Slides>30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43" baseType="lpstr">
      <vt:lpstr>맑은 고딕</vt:lpstr>
      <vt:lpstr>ＭＳ Ｐゴシック</vt:lpstr>
      <vt:lpstr>Arial</vt:lpstr>
      <vt:lpstr>Calibri</vt:lpstr>
      <vt:lpstr>Century Gothic</vt:lpstr>
      <vt:lpstr>Geneva</vt:lpstr>
      <vt:lpstr>Helvetica</vt:lpstr>
      <vt:lpstr>Segoe UI</vt:lpstr>
      <vt:lpstr>Times New Roman</vt:lpstr>
      <vt:lpstr>Trebuchet MS</vt:lpstr>
      <vt:lpstr>Wingdings</vt:lpstr>
      <vt:lpstr>Wingdings 3</vt:lpstr>
      <vt:lpstr>Ion Boardroom</vt:lpstr>
      <vt:lpstr>The Art &amp; Science of Collective Impact: Insider perspectives on the good, the bad &amp; the ugly in the pursuit of common good </vt:lpstr>
      <vt:lpstr>PowerPoint Presentation</vt:lpstr>
      <vt:lpstr>PowerPoint Presentation</vt:lpstr>
      <vt:lpstr>PowerPoint Presentation</vt:lpstr>
      <vt:lpstr>Simple, Complicated &amp; Complex Problems</vt:lpstr>
      <vt:lpstr>PowerPoint Presentation</vt:lpstr>
      <vt:lpstr>PowerPoint Presentation</vt:lpstr>
      <vt:lpstr>PowerPoint Presentation</vt:lpstr>
      <vt:lpstr>Lisbeth Schorr: Lessons on What Works</vt:lpstr>
      <vt:lpstr>A Compass Instead of a Map</vt:lpstr>
      <vt:lpstr>5 Conditions of Collective Impact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Formula to Accelerate Poverty Reduction </vt:lpstr>
      <vt:lpstr>PowerPoint Presentation</vt:lpstr>
      <vt:lpstr>PowerPoint Presentation</vt:lpstr>
      <vt:lpstr>MVPs for Impact to 2020 goals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Collective Impact–Effective Partnerships</vt:lpstr>
      <vt:lpstr>PowerPoint Presentation</vt:lpstr>
      <vt:lpstr>Co-production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Gypsy Gallardo</dc:creator>
  <cp:lastModifiedBy>Kaye Brown</cp:lastModifiedBy>
  <cp:revision>227</cp:revision>
  <dcterms:created xsi:type="dcterms:W3CDTF">2015-01-16T19:40:42Z</dcterms:created>
  <dcterms:modified xsi:type="dcterms:W3CDTF">2017-08-18T01:25:43Z</dcterms:modified>
</cp:coreProperties>
</file>